
<file path=[Content_Types].xml><?xml version="1.0" encoding="utf-8"?>
<Types xmlns="http://schemas.openxmlformats.org/package/2006/content-types">
  <Default Extension="fntdata" ContentType="application/x-fontdata"/>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Lato" panose="020B0604020202020204" charset="0"/>
      <p:regular r:id="rId24"/>
      <p:bold r:id="rId25"/>
      <p:italic r:id="rId26"/>
      <p:boldItalic r:id="rId27"/>
    </p:embeddedFont>
    <p:embeddedFont>
      <p:font typeface="Montserrat" panose="020B0604020202020204" charset="0"/>
      <p:regular r:id="rId28"/>
      <p:bold r:id="rId29"/>
      <p:italic r:id="rId30"/>
      <p:boldItalic r:id="rId31"/>
    </p:embeddedFont>
    <p:embeddedFont>
      <p:font typeface="Verdana" panose="020B060403050404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C7A5"/>
    <a:srgbClr val="0145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108" y="21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media1.MP3>
</file>

<file path=ppt/media/media10.mp3>
</file>

<file path=ppt/media/media11.mp3>
</file>

<file path=ppt/media/media12.mp3>
</file>

<file path=ppt/media/media13.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94fc5e0820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94fc5e0820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94fc5e0820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94fc5e0820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94fc5e082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94fc5e082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94fc5e0820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94fc5e0820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94fc5e0820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94fc5e0820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94fc5e0820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94fc5e0820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94fc5e0820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94fc5e0820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94fc5e0820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94fc5e0820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94fc5e0820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94fc5e0820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94fc5e0820_1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94fc5e0820_1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94fc5e0820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94fc5e0820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94fc5e0820_1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94fc5e0820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94fc5e0820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94fc5e0820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94fc5e0820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94fc5e0820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94fc5e0820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94fc5e0820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94fc5e082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94fc5e082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94fc5e082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94fc5e082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94fc5e082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94fc5e082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94fc5e0820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94fc5e0820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337800" y="41415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Group ID - 6</a:t>
            </a:r>
            <a:endParaRPr dirty="0"/>
          </a:p>
          <a:p>
            <a:pPr marL="0" lvl="0" indent="0" algn="l" rtl="0">
              <a:spcBef>
                <a:spcPts val="0"/>
              </a:spcBef>
              <a:spcAft>
                <a:spcPts val="0"/>
              </a:spcAft>
              <a:buNone/>
            </a:pPr>
            <a:r>
              <a:rPr lang="en-GB" dirty="0"/>
              <a:t>Question No. - 4c</a:t>
            </a:r>
            <a:endParaRPr dirty="0"/>
          </a:p>
        </p:txBody>
      </p:sp>
      <p:sp>
        <p:nvSpPr>
          <p:cNvPr id="135" name="Google Shape;135;p13"/>
          <p:cNvSpPr txBox="1">
            <a:spLocks noGrp="1"/>
          </p:cNvSpPr>
          <p:nvPr>
            <p:ph type="subTitle" idx="1"/>
          </p:nvPr>
        </p:nvSpPr>
        <p:spPr>
          <a:xfrm>
            <a:off x="4884600" y="2274200"/>
            <a:ext cx="3470700" cy="24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t>Members -</a:t>
            </a:r>
            <a:endParaRPr sz="2000" dirty="0"/>
          </a:p>
          <a:p>
            <a:pPr marL="0" lvl="0" indent="0" algn="l" rtl="0">
              <a:spcBef>
                <a:spcPts val="0"/>
              </a:spcBef>
              <a:spcAft>
                <a:spcPts val="0"/>
              </a:spcAft>
              <a:buNone/>
            </a:pPr>
            <a:endParaRPr sz="2000" dirty="0"/>
          </a:p>
          <a:p>
            <a:pPr marL="360000" lvl="0" indent="0" algn="l" rtl="0">
              <a:spcBef>
                <a:spcPts val="0"/>
              </a:spcBef>
              <a:spcAft>
                <a:spcPts val="0"/>
              </a:spcAft>
              <a:buNone/>
            </a:pPr>
            <a:r>
              <a:rPr lang="en-GB" sz="1500" dirty="0"/>
              <a:t>Abhijeet </a:t>
            </a:r>
            <a:r>
              <a:rPr lang="en-GB" sz="1500" dirty="0" err="1"/>
              <a:t>Sonkar</a:t>
            </a:r>
            <a:r>
              <a:rPr lang="en-GB" sz="1500" dirty="0"/>
              <a:t>              IIB2019009</a:t>
            </a:r>
            <a:endParaRPr sz="1500" dirty="0"/>
          </a:p>
          <a:p>
            <a:pPr marL="360000" lvl="0" indent="0" algn="l" rtl="0">
              <a:spcBef>
                <a:spcPts val="0"/>
              </a:spcBef>
              <a:spcAft>
                <a:spcPts val="0"/>
              </a:spcAft>
              <a:buNone/>
            </a:pPr>
            <a:r>
              <a:rPr lang="en-GB" sz="1500" dirty="0"/>
              <a:t>Aditya Aggarwal	          IIT2019210</a:t>
            </a:r>
            <a:endParaRPr sz="1500" dirty="0"/>
          </a:p>
          <a:p>
            <a:pPr marL="360000" lvl="0" indent="0" algn="l" rtl="0">
              <a:spcBef>
                <a:spcPts val="0"/>
              </a:spcBef>
              <a:spcAft>
                <a:spcPts val="0"/>
              </a:spcAft>
              <a:buNone/>
            </a:pPr>
            <a:r>
              <a:rPr lang="en-GB" sz="1500" dirty="0"/>
              <a:t>Ambika Singh	          IIB2019017</a:t>
            </a:r>
            <a:endParaRPr sz="1500" dirty="0"/>
          </a:p>
          <a:p>
            <a:pPr marL="360000" lvl="0" indent="0" algn="l" rtl="0">
              <a:spcBef>
                <a:spcPts val="0"/>
              </a:spcBef>
              <a:spcAft>
                <a:spcPts val="0"/>
              </a:spcAft>
              <a:buNone/>
            </a:pPr>
            <a:r>
              <a:rPr lang="en-GB" sz="1500" dirty="0"/>
              <a:t>Avneesh Kumar	          IIB2019010</a:t>
            </a:r>
            <a:endParaRPr sz="1500" dirty="0"/>
          </a:p>
          <a:p>
            <a:pPr marL="360000" lvl="0" indent="0" algn="l" rtl="0">
              <a:spcBef>
                <a:spcPts val="0"/>
              </a:spcBef>
              <a:spcAft>
                <a:spcPts val="0"/>
              </a:spcAft>
              <a:buNone/>
            </a:pPr>
            <a:r>
              <a:rPr lang="en-GB" sz="1500" dirty="0" err="1"/>
              <a:t>Divy</a:t>
            </a:r>
            <a:r>
              <a:rPr lang="en-GB" sz="1500" dirty="0"/>
              <a:t> Agrawal	          IIT2019211</a:t>
            </a:r>
            <a:endParaRPr sz="1500" dirty="0"/>
          </a:p>
          <a:p>
            <a:pPr marL="0" lvl="0" indent="0" algn="l"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2"/>
          <p:cNvSpPr txBox="1">
            <a:spLocks noGrp="1"/>
          </p:cNvSpPr>
          <p:nvPr>
            <p:ph type="body" idx="1"/>
          </p:nvPr>
        </p:nvSpPr>
        <p:spPr>
          <a:xfrm>
            <a:off x="3231572" y="1539700"/>
            <a:ext cx="5558627" cy="150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solidFill>
                  <a:srgbClr val="FFFFFF"/>
                </a:solidFill>
                <a:latin typeface="Arial"/>
                <a:ea typeface="Arial"/>
                <a:cs typeface="Arial"/>
                <a:sym typeface="Arial"/>
              </a:rPr>
              <a:t>These kinds of embedded systems are associated with a network to access the resources. The embedded internet server could be a style of system whereby all embedded devices are connected to an internet server and accessed and controlled by an internet browser.</a:t>
            </a:r>
            <a:endParaRPr sz="1500" b="1" dirty="0">
              <a:solidFill>
                <a:srgbClr val="FFFFFF"/>
              </a:solidFill>
              <a:latin typeface="Arial"/>
              <a:ea typeface="Arial"/>
              <a:cs typeface="Arial"/>
              <a:sym typeface="Arial"/>
            </a:endParaRPr>
          </a:p>
        </p:txBody>
      </p:sp>
      <p:sp>
        <p:nvSpPr>
          <p:cNvPr id="201" name="Google Shape;201;p22"/>
          <p:cNvSpPr txBox="1">
            <a:spLocks noGrp="1"/>
          </p:cNvSpPr>
          <p:nvPr>
            <p:ph type="body" idx="1"/>
          </p:nvPr>
        </p:nvSpPr>
        <p:spPr>
          <a:xfrm>
            <a:off x="3231572" y="3287550"/>
            <a:ext cx="5558628" cy="12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Mobile embedded systems are utilized in transportable embedded devices like cell phones, mobiles, digital cameras, mp3 players, and private digital assistants, etc.</a:t>
            </a:r>
            <a:endParaRPr sz="1500" b="1" dirty="0">
              <a:latin typeface="Arial"/>
              <a:ea typeface="Arial"/>
              <a:cs typeface="Arial"/>
              <a:sym typeface="Arial"/>
            </a:endParaRPr>
          </a:p>
        </p:txBody>
      </p:sp>
      <p:grpSp>
        <p:nvGrpSpPr>
          <p:cNvPr id="9" name="Google Shape;5113;p65">
            <a:extLst>
              <a:ext uri="{FF2B5EF4-FFF2-40B4-BE49-F238E27FC236}">
                <a16:creationId xmlns:a16="http://schemas.microsoft.com/office/drawing/2014/main" id="{20835512-2C0E-4ECB-9228-A83EC7EA2F3F}"/>
              </a:ext>
            </a:extLst>
          </p:cNvPr>
          <p:cNvGrpSpPr/>
          <p:nvPr/>
        </p:nvGrpSpPr>
        <p:grpSpPr>
          <a:xfrm>
            <a:off x="1016145" y="1904527"/>
            <a:ext cx="2215427" cy="667223"/>
            <a:chOff x="4411970" y="2726085"/>
            <a:chExt cx="643106" cy="193659"/>
          </a:xfrm>
        </p:grpSpPr>
        <p:sp>
          <p:nvSpPr>
            <p:cNvPr id="10" name="Google Shape;5114;p65">
              <a:extLst>
                <a:ext uri="{FF2B5EF4-FFF2-40B4-BE49-F238E27FC236}">
                  <a16:creationId xmlns:a16="http://schemas.microsoft.com/office/drawing/2014/main" id="{550415EF-2A8C-4515-A4A7-893A17636833}"/>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5115;p65">
              <a:extLst>
                <a:ext uri="{FF2B5EF4-FFF2-40B4-BE49-F238E27FC236}">
                  <a16:creationId xmlns:a16="http://schemas.microsoft.com/office/drawing/2014/main" id="{52514B97-908A-4294-B072-96E0A63FCDC2}"/>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5116;p65">
              <a:extLst>
                <a:ext uri="{FF2B5EF4-FFF2-40B4-BE49-F238E27FC236}">
                  <a16:creationId xmlns:a16="http://schemas.microsoft.com/office/drawing/2014/main" id="{B1749C22-B021-43AB-8C13-A2A5219126E1}"/>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Networked</a:t>
              </a:r>
              <a:endParaRPr dirty="0"/>
            </a:p>
          </p:txBody>
        </p:sp>
      </p:grpSp>
      <p:grpSp>
        <p:nvGrpSpPr>
          <p:cNvPr id="13" name="Google Shape;5113;p65">
            <a:extLst>
              <a:ext uri="{FF2B5EF4-FFF2-40B4-BE49-F238E27FC236}">
                <a16:creationId xmlns:a16="http://schemas.microsoft.com/office/drawing/2014/main" id="{75A30745-DC7C-454A-B979-0599E947B88D}"/>
              </a:ext>
            </a:extLst>
          </p:cNvPr>
          <p:cNvGrpSpPr/>
          <p:nvPr/>
        </p:nvGrpSpPr>
        <p:grpSpPr>
          <a:xfrm>
            <a:off x="1016145" y="3375072"/>
            <a:ext cx="2215427" cy="667223"/>
            <a:chOff x="4411970" y="2726085"/>
            <a:chExt cx="643106" cy="193659"/>
          </a:xfrm>
        </p:grpSpPr>
        <p:sp>
          <p:nvSpPr>
            <p:cNvPr id="14" name="Google Shape;5114;p65">
              <a:extLst>
                <a:ext uri="{FF2B5EF4-FFF2-40B4-BE49-F238E27FC236}">
                  <a16:creationId xmlns:a16="http://schemas.microsoft.com/office/drawing/2014/main" id="{CC028B75-6EC8-45C4-89DB-FEF7577AE8DF}"/>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5115;p65">
              <a:extLst>
                <a:ext uri="{FF2B5EF4-FFF2-40B4-BE49-F238E27FC236}">
                  <a16:creationId xmlns:a16="http://schemas.microsoft.com/office/drawing/2014/main" id="{0B8A05C8-7D9B-4088-82C5-C6EA0EA144F3}"/>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5116;p65">
              <a:extLst>
                <a:ext uri="{FF2B5EF4-FFF2-40B4-BE49-F238E27FC236}">
                  <a16:creationId xmlns:a16="http://schemas.microsoft.com/office/drawing/2014/main" id="{B319C19E-002D-4381-BA5D-DADDEA5F1DCF}"/>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Mobile</a:t>
              </a:r>
              <a:endParaRPr dirty="0"/>
            </a:p>
          </p:txBody>
        </p:sp>
      </p:grpSp>
      <p:pic>
        <p:nvPicPr>
          <p:cNvPr id="3" name="Slide10">
            <a:hlinkClick r:id="" action="ppaction://media"/>
            <a:extLst>
              <a:ext uri="{FF2B5EF4-FFF2-40B4-BE49-F238E27FC236}">
                <a16:creationId xmlns:a16="http://schemas.microsoft.com/office/drawing/2014/main" id="{976B4A20-46A4-4EF3-8BC4-17AA62EE49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
        <p:nvSpPr>
          <p:cNvPr id="4" name="Google Shape;159;p17">
            <a:extLst>
              <a:ext uri="{FF2B5EF4-FFF2-40B4-BE49-F238E27FC236}">
                <a16:creationId xmlns:a16="http://schemas.microsoft.com/office/drawing/2014/main" id="{7DAA91D0-42F1-48FD-8E28-2FBC35ABA802}"/>
              </a:ext>
            </a:extLst>
          </p:cNvPr>
          <p:cNvSpPr/>
          <p:nvPr/>
        </p:nvSpPr>
        <p:spPr>
          <a:xfrm>
            <a:off x="786073" y="344589"/>
            <a:ext cx="6300527"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300" b="1" dirty="0">
                <a:solidFill>
                  <a:srgbClr val="FFFFFF"/>
                </a:solidFill>
              </a:rPr>
              <a:t>Based on application and functional area</a:t>
            </a:r>
            <a:endParaRPr lang="en-GB" sz="2300" dirty="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20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3"/>
          <p:cNvSpPr txBox="1">
            <a:spLocks noGrp="1"/>
          </p:cNvSpPr>
          <p:nvPr>
            <p:ph type="body" idx="1"/>
          </p:nvPr>
        </p:nvSpPr>
        <p:spPr>
          <a:xfrm>
            <a:off x="3491344" y="1539700"/>
            <a:ext cx="5298855" cy="103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These types of embedded systems are designed with a single 8 or 16-bit microcontroller. </a:t>
            </a:r>
            <a:endParaRPr sz="1800" b="1" dirty="0">
              <a:latin typeface="Arial"/>
              <a:ea typeface="Arial"/>
              <a:cs typeface="Arial"/>
              <a:sym typeface="Arial"/>
            </a:endParaRPr>
          </a:p>
        </p:txBody>
      </p:sp>
      <p:sp>
        <p:nvSpPr>
          <p:cNvPr id="210" name="Google Shape;210;p23"/>
          <p:cNvSpPr txBox="1">
            <a:spLocks noGrp="1"/>
          </p:cNvSpPr>
          <p:nvPr>
            <p:ph type="body" idx="1"/>
          </p:nvPr>
        </p:nvSpPr>
        <p:spPr>
          <a:xfrm>
            <a:off x="3491344" y="2571750"/>
            <a:ext cx="5298856" cy="103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These types of embedded systems design with a single or 16 or 32 bit microcontroller, RISCs or DSPs.</a:t>
            </a:r>
            <a:endParaRPr sz="1500" b="1" dirty="0">
              <a:latin typeface="Arial"/>
              <a:ea typeface="Arial"/>
              <a:cs typeface="Arial"/>
              <a:sym typeface="Arial"/>
            </a:endParaRPr>
          </a:p>
        </p:txBody>
      </p:sp>
      <p:sp>
        <p:nvSpPr>
          <p:cNvPr id="214" name="Google Shape;214;p23"/>
          <p:cNvSpPr txBox="1">
            <a:spLocks noGrp="1"/>
          </p:cNvSpPr>
          <p:nvPr>
            <p:ph type="body" idx="1"/>
          </p:nvPr>
        </p:nvSpPr>
        <p:spPr>
          <a:xfrm>
            <a:off x="3491344" y="3586000"/>
            <a:ext cx="5298856" cy="103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These types of embedded systems have enormous hardware and software complexities, that may need ASIPs, IPs, PLAs, scalable or configurable processors.</a:t>
            </a:r>
            <a:endParaRPr sz="1500" b="1" dirty="0">
              <a:latin typeface="Arial"/>
              <a:ea typeface="Arial"/>
              <a:cs typeface="Arial"/>
              <a:sym typeface="Arial"/>
            </a:endParaRPr>
          </a:p>
        </p:txBody>
      </p:sp>
      <p:sp>
        <p:nvSpPr>
          <p:cNvPr id="2" name="Google Shape;159;p17">
            <a:extLst>
              <a:ext uri="{FF2B5EF4-FFF2-40B4-BE49-F238E27FC236}">
                <a16:creationId xmlns:a16="http://schemas.microsoft.com/office/drawing/2014/main" id="{F644A004-A830-4DDA-B84D-4279AA700BB9}"/>
              </a:ext>
            </a:extLst>
          </p:cNvPr>
          <p:cNvSpPr/>
          <p:nvPr/>
        </p:nvSpPr>
        <p:spPr>
          <a:xfrm>
            <a:off x="786073" y="344589"/>
            <a:ext cx="7269300"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300" b="1" dirty="0">
                <a:solidFill>
                  <a:schemeClr val="lt1"/>
                </a:solidFill>
              </a:rPr>
              <a:t>Based on the performance of the microcontroller</a:t>
            </a:r>
            <a:endParaRPr lang="en-US" sz="3100" dirty="0">
              <a:solidFill>
                <a:schemeClr val="lt1"/>
              </a:solidFill>
            </a:endParaRPr>
          </a:p>
        </p:txBody>
      </p:sp>
      <p:grpSp>
        <p:nvGrpSpPr>
          <p:cNvPr id="11" name="Google Shape;5113;p65">
            <a:extLst>
              <a:ext uri="{FF2B5EF4-FFF2-40B4-BE49-F238E27FC236}">
                <a16:creationId xmlns:a16="http://schemas.microsoft.com/office/drawing/2014/main" id="{07F1EFE8-3E5E-45B7-B8DC-57C04CAC1C1B}"/>
              </a:ext>
            </a:extLst>
          </p:cNvPr>
          <p:cNvGrpSpPr/>
          <p:nvPr/>
        </p:nvGrpSpPr>
        <p:grpSpPr>
          <a:xfrm>
            <a:off x="1032128" y="1573882"/>
            <a:ext cx="2215427" cy="667223"/>
            <a:chOff x="4411970" y="2726085"/>
            <a:chExt cx="643106" cy="193659"/>
          </a:xfrm>
        </p:grpSpPr>
        <p:sp>
          <p:nvSpPr>
            <p:cNvPr id="12" name="Google Shape;5114;p65">
              <a:extLst>
                <a:ext uri="{FF2B5EF4-FFF2-40B4-BE49-F238E27FC236}">
                  <a16:creationId xmlns:a16="http://schemas.microsoft.com/office/drawing/2014/main" id="{497E4B2B-4782-4E69-9E08-CD551CD75989}"/>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115;p65">
              <a:extLst>
                <a:ext uri="{FF2B5EF4-FFF2-40B4-BE49-F238E27FC236}">
                  <a16:creationId xmlns:a16="http://schemas.microsoft.com/office/drawing/2014/main" id="{AF7F9C80-9C40-4183-ACB2-9E7E177AA20A}"/>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5116;p65">
              <a:extLst>
                <a:ext uri="{FF2B5EF4-FFF2-40B4-BE49-F238E27FC236}">
                  <a16:creationId xmlns:a16="http://schemas.microsoft.com/office/drawing/2014/main" id="{88FFAFB2-52FB-414F-9DEF-D37196A30364}"/>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Small Scale</a:t>
              </a:r>
              <a:endParaRPr dirty="0"/>
            </a:p>
          </p:txBody>
        </p:sp>
      </p:grpSp>
      <p:grpSp>
        <p:nvGrpSpPr>
          <p:cNvPr id="15" name="Google Shape;5113;p65">
            <a:extLst>
              <a:ext uri="{FF2B5EF4-FFF2-40B4-BE49-F238E27FC236}">
                <a16:creationId xmlns:a16="http://schemas.microsoft.com/office/drawing/2014/main" id="{D73E0285-2D16-4BD1-A212-396B8872BE9B}"/>
              </a:ext>
            </a:extLst>
          </p:cNvPr>
          <p:cNvGrpSpPr/>
          <p:nvPr/>
        </p:nvGrpSpPr>
        <p:grpSpPr>
          <a:xfrm>
            <a:off x="1032128" y="2568079"/>
            <a:ext cx="2215427" cy="667223"/>
            <a:chOff x="4411970" y="2726085"/>
            <a:chExt cx="643106" cy="193659"/>
          </a:xfrm>
        </p:grpSpPr>
        <p:sp>
          <p:nvSpPr>
            <p:cNvPr id="16" name="Google Shape;5114;p65">
              <a:extLst>
                <a:ext uri="{FF2B5EF4-FFF2-40B4-BE49-F238E27FC236}">
                  <a16:creationId xmlns:a16="http://schemas.microsoft.com/office/drawing/2014/main" id="{47BD136B-1D8E-44F9-97FD-EF5646015189}"/>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5115;p65">
              <a:extLst>
                <a:ext uri="{FF2B5EF4-FFF2-40B4-BE49-F238E27FC236}">
                  <a16:creationId xmlns:a16="http://schemas.microsoft.com/office/drawing/2014/main" id="{C0608A6D-84A4-43F9-BC7D-C54DBEB7E181}"/>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5116;p65">
              <a:extLst>
                <a:ext uri="{FF2B5EF4-FFF2-40B4-BE49-F238E27FC236}">
                  <a16:creationId xmlns:a16="http://schemas.microsoft.com/office/drawing/2014/main" id="{2454E7E2-143B-40B1-A9DB-0F24080C6F4B}"/>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Medium Scale</a:t>
              </a:r>
              <a:endParaRPr dirty="0"/>
            </a:p>
          </p:txBody>
        </p:sp>
      </p:grpSp>
      <p:grpSp>
        <p:nvGrpSpPr>
          <p:cNvPr id="19" name="Google Shape;5113;p65">
            <a:extLst>
              <a:ext uri="{FF2B5EF4-FFF2-40B4-BE49-F238E27FC236}">
                <a16:creationId xmlns:a16="http://schemas.microsoft.com/office/drawing/2014/main" id="{EC956DDC-7D02-4E43-A036-F55E34C0906E}"/>
              </a:ext>
            </a:extLst>
          </p:cNvPr>
          <p:cNvGrpSpPr/>
          <p:nvPr/>
        </p:nvGrpSpPr>
        <p:grpSpPr>
          <a:xfrm>
            <a:off x="1032075" y="3697124"/>
            <a:ext cx="2215427" cy="667223"/>
            <a:chOff x="4411970" y="2726085"/>
            <a:chExt cx="643106" cy="193659"/>
          </a:xfrm>
        </p:grpSpPr>
        <p:sp>
          <p:nvSpPr>
            <p:cNvPr id="20" name="Google Shape;5114;p65">
              <a:extLst>
                <a:ext uri="{FF2B5EF4-FFF2-40B4-BE49-F238E27FC236}">
                  <a16:creationId xmlns:a16="http://schemas.microsoft.com/office/drawing/2014/main" id="{3596B2B2-24D2-420C-B9D4-F61E0B05C1BC}"/>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5115;p65">
              <a:extLst>
                <a:ext uri="{FF2B5EF4-FFF2-40B4-BE49-F238E27FC236}">
                  <a16:creationId xmlns:a16="http://schemas.microsoft.com/office/drawing/2014/main" id="{FB6EFF4C-9913-4890-94CE-950C6B193622}"/>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5116;p65">
              <a:extLst>
                <a:ext uri="{FF2B5EF4-FFF2-40B4-BE49-F238E27FC236}">
                  <a16:creationId xmlns:a16="http://schemas.microsoft.com/office/drawing/2014/main" id="{AC3A0AE1-E80E-41F6-A2C0-9AEB8054D04C}"/>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Sophisticated</a:t>
              </a:r>
              <a:endParaRPr dirty="0"/>
            </a:p>
          </p:txBody>
        </p:sp>
      </p:grpSp>
      <p:pic>
        <p:nvPicPr>
          <p:cNvPr id="3" name="slide11">
            <a:hlinkClick r:id="" action="ppaction://media"/>
            <a:extLst>
              <a:ext uri="{FF2B5EF4-FFF2-40B4-BE49-F238E27FC236}">
                <a16:creationId xmlns:a16="http://schemas.microsoft.com/office/drawing/2014/main" id="{2E78C7FD-C064-4CB8-8FA8-83151AE3DB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4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4"/>
          <p:cNvSpPr txBox="1">
            <a:spLocks noGrp="1"/>
          </p:cNvSpPr>
          <p:nvPr>
            <p:ph type="body" idx="1"/>
          </p:nvPr>
        </p:nvSpPr>
        <p:spPr>
          <a:xfrm>
            <a:off x="1228075" y="1825600"/>
            <a:ext cx="7038900" cy="55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b="1" dirty="0"/>
              <a:t>Embedded System mainly comprises of three components which are listed below:</a:t>
            </a:r>
            <a:endParaRPr sz="1400" b="1" dirty="0"/>
          </a:p>
        </p:txBody>
      </p:sp>
      <p:sp>
        <p:nvSpPr>
          <p:cNvPr id="221" name="Google Shape;221;p24"/>
          <p:cNvSpPr txBox="1">
            <a:spLocks noGrp="1"/>
          </p:cNvSpPr>
          <p:nvPr>
            <p:ph type="body" idx="1"/>
          </p:nvPr>
        </p:nvSpPr>
        <p:spPr>
          <a:xfrm>
            <a:off x="1323575" y="2416600"/>
            <a:ext cx="7038900" cy="414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latin typeface="Montserrat" panose="020B0604020202020204" charset="0"/>
              </a:rPr>
              <a:t>Hardware</a:t>
            </a:r>
            <a:endParaRPr sz="1600" dirty="0">
              <a:latin typeface="Montserrat" panose="020B0604020202020204" charset="0"/>
            </a:endParaRPr>
          </a:p>
          <a:p>
            <a:pPr marL="457200" lvl="0" indent="0" algn="l" rtl="0">
              <a:spcBef>
                <a:spcPts val="1600"/>
              </a:spcBef>
              <a:spcAft>
                <a:spcPts val="1600"/>
              </a:spcAft>
              <a:buNone/>
            </a:pPr>
            <a:endParaRPr dirty="0"/>
          </a:p>
        </p:txBody>
      </p:sp>
      <p:sp>
        <p:nvSpPr>
          <p:cNvPr id="222" name="Google Shape;222;p24"/>
          <p:cNvSpPr txBox="1">
            <a:spLocks noGrp="1"/>
          </p:cNvSpPr>
          <p:nvPr>
            <p:ph type="body" idx="1"/>
          </p:nvPr>
        </p:nvSpPr>
        <p:spPr>
          <a:xfrm>
            <a:off x="1323575" y="3401550"/>
            <a:ext cx="7038900" cy="494100"/>
          </a:xfrm>
          <a:prstGeom prst="rect">
            <a:avLst/>
          </a:prstGeom>
        </p:spPr>
        <p:txBody>
          <a:bodyPr spcFirstLastPara="1" wrap="square" lIns="91425" tIns="91425" rIns="91425" bIns="91425" anchor="t" anchorCtr="0">
            <a:noAutofit/>
          </a:bodyPr>
          <a:lstStyle/>
          <a:p>
            <a:pPr lvl="0">
              <a:buFont typeface="Lato"/>
              <a:buChar char="★"/>
            </a:pPr>
            <a:r>
              <a:rPr lang="en-GB" sz="1600" dirty="0">
                <a:latin typeface="Montserrat" panose="020B0604020202020204" charset="0"/>
              </a:rPr>
              <a:t>Real-Time Operating system</a:t>
            </a:r>
            <a:endParaRPr sz="1600" dirty="0">
              <a:latin typeface="Montserrat" panose="020B0604020202020204" charset="0"/>
            </a:endParaRPr>
          </a:p>
        </p:txBody>
      </p:sp>
      <p:sp>
        <p:nvSpPr>
          <p:cNvPr id="223" name="Google Shape;223;p24"/>
          <p:cNvSpPr txBox="1">
            <a:spLocks noGrp="1"/>
          </p:cNvSpPr>
          <p:nvPr>
            <p:ph type="body" idx="1"/>
          </p:nvPr>
        </p:nvSpPr>
        <p:spPr>
          <a:xfrm>
            <a:off x="1323575" y="2907450"/>
            <a:ext cx="7038900" cy="494100"/>
          </a:xfrm>
          <a:prstGeom prst="rect">
            <a:avLst/>
          </a:prstGeom>
        </p:spPr>
        <p:txBody>
          <a:bodyPr spcFirstLastPara="1" wrap="square" lIns="91425" tIns="91425" rIns="91425" bIns="91425" anchor="t" anchorCtr="0">
            <a:noAutofit/>
          </a:bodyPr>
          <a:lstStyle/>
          <a:p>
            <a:pPr>
              <a:buFont typeface="Lato"/>
              <a:buChar char="★"/>
            </a:pPr>
            <a:r>
              <a:rPr lang="en-GB" sz="1600" dirty="0">
                <a:latin typeface="Montserrat" panose="020B0604020202020204" charset="0"/>
              </a:rPr>
              <a:t>Application Software</a:t>
            </a:r>
            <a:endParaRPr sz="1600" dirty="0">
              <a:latin typeface="Montserrat" panose="020B0604020202020204" charset="0"/>
            </a:endParaRPr>
          </a:p>
        </p:txBody>
      </p:sp>
      <p:sp>
        <p:nvSpPr>
          <p:cNvPr id="2" name="Google Shape;159;p17">
            <a:extLst>
              <a:ext uri="{FF2B5EF4-FFF2-40B4-BE49-F238E27FC236}">
                <a16:creationId xmlns:a16="http://schemas.microsoft.com/office/drawing/2014/main" id="{48250EC8-C66D-4899-9E31-4B8305829CD2}"/>
              </a:ext>
            </a:extLst>
          </p:cNvPr>
          <p:cNvSpPr/>
          <p:nvPr/>
        </p:nvSpPr>
        <p:spPr>
          <a:xfrm>
            <a:off x="786073" y="344589"/>
            <a:ext cx="531339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300" b="1" dirty="0">
                <a:solidFill>
                  <a:schemeClr val="lt1"/>
                </a:solidFill>
              </a:rPr>
              <a:t>Components of Embedded System</a:t>
            </a:r>
          </a:p>
        </p:txBody>
      </p:sp>
      <p:pic>
        <p:nvPicPr>
          <p:cNvPr id="3" name="slide12">
            <a:hlinkClick r:id="" action="ppaction://media"/>
            <a:extLst>
              <a:ext uri="{FF2B5EF4-FFF2-40B4-BE49-F238E27FC236}">
                <a16:creationId xmlns:a16="http://schemas.microsoft.com/office/drawing/2014/main" id="{82056B1F-E718-42F0-8D81-B02D5F67DD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6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5"/>
          <p:cNvSpPr txBox="1">
            <a:spLocks noGrp="1"/>
          </p:cNvSpPr>
          <p:nvPr>
            <p:ph type="body" idx="1"/>
          </p:nvPr>
        </p:nvSpPr>
        <p:spPr>
          <a:xfrm>
            <a:off x="1228075" y="1561977"/>
            <a:ext cx="7038900" cy="736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Arial"/>
              <a:buChar char="●"/>
            </a:pPr>
            <a:r>
              <a:rPr lang="en-GB" sz="1400" b="1" dirty="0">
                <a:latin typeface="Arial"/>
                <a:ea typeface="Arial"/>
                <a:cs typeface="Arial"/>
                <a:sym typeface="Arial"/>
              </a:rPr>
              <a:t>Processor :</a:t>
            </a:r>
            <a:r>
              <a:rPr lang="en-GB" sz="1200" dirty="0">
                <a:latin typeface="Arial"/>
                <a:ea typeface="Arial"/>
                <a:cs typeface="Arial"/>
                <a:sym typeface="Arial"/>
              </a:rPr>
              <a:t> it also consists of an ALU, registers, control unit and clock for execution of programs like any other processor in a system. But unlike other processors it is only used to execute some specific set of commands.</a:t>
            </a:r>
            <a:endParaRPr sz="1400" dirty="0"/>
          </a:p>
        </p:txBody>
      </p:sp>
      <p:sp>
        <p:nvSpPr>
          <p:cNvPr id="230" name="Google Shape;230;p25"/>
          <p:cNvSpPr txBox="1">
            <a:spLocks noGrp="1"/>
          </p:cNvSpPr>
          <p:nvPr>
            <p:ph type="body" idx="1"/>
          </p:nvPr>
        </p:nvSpPr>
        <p:spPr>
          <a:xfrm>
            <a:off x="1228075" y="2430157"/>
            <a:ext cx="7038900" cy="597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Arial"/>
              <a:buChar char="●"/>
            </a:pPr>
            <a:r>
              <a:rPr lang="en-GB" sz="1400" b="1" dirty="0">
                <a:latin typeface="Arial"/>
                <a:ea typeface="Arial"/>
                <a:cs typeface="Arial"/>
                <a:sym typeface="Arial"/>
              </a:rPr>
              <a:t>Memory :</a:t>
            </a:r>
            <a:r>
              <a:rPr lang="en-GB" sz="1200" dirty="0">
                <a:latin typeface="Arial"/>
                <a:ea typeface="Arial"/>
                <a:cs typeface="Arial"/>
                <a:sym typeface="Arial"/>
              </a:rPr>
              <a:t> it is the embedded memory which is directly accessible by the processor. Embedded systems have three types of memory that are ROM, RAM, and Hybrid memory.</a:t>
            </a:r>
            <a:endParaRPr sz="1400" dirty="0"/>
          </a:p>
        </p:txBody>
      </p:sp>
      <p:sp>
        <p:nvSpPr>
          <p:cNvPr id="231" name="Google Shape;231;p25"/>
          <p:cNvSpPr txBox="1">
            <a:spLocks noGrp="1"/>
          </p:cNvSpPr>
          <p:nvPr>
            <p:ph type="body" idx="1"/>
          </p:nvPr>
        </p:nvSpPr>
        <p:spPr>
          <a:xfrm>
            <a:off x="1228075" y="4027317"/>
            <a:ext cx="7038900" cy="597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Arial"/>
              <a:buChar char="●"/>
            </a:pPr>
            <a:r>
              <a:rPr lang="en-GB" sz="1400" b="1" dirty="0">
                <a:latin typeface="Arial"/>
                <a:ea typeface="Arial"/>
                <a:cs typeface="Arial"/>
                <a:sym typeface="Arial"/>
              </a:rPr>
              <a:t>Input and output :</a:t>
            </a:r>
            <a:r>
              <a:rPr lang="en-GB" sz="1200" dirty="0">
                <a:latin typeface="Arial"/>
                <a:ea typeface="Arial"/>
                <a:cs typeface="Arial"/>
                <a:sym typeface="Arial"/>
              </a:rPr>
              <a:t> input and output is required for interaction between the system and the embedded system.</a:t>
            </a:r>
            <a:endParaRPr sz="1400" dirty="0"/>
          </a:p>
        </p:txBody>
      </p:sp>
      <p:sp>
        <p:nvSpPr>
          <p:cNvPr id="232" name="Google Shape;232;p25"/>
          <p:cNvSpPr txBox="1">
            <a:spLocks noGrp="1"/>
          </p:cNvSpPr>
          <p:nvPr>
            <p:ph type="body" idx="1"/>
          </p:nvPr>
        </p:nvSpPr>
        <p:spPr>
          <a:xfrm>
            <a:off x="1228075" y="3159137"/>
            <a:ext cx="7038900" cy="736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400" b="1" dirty="0">
                <a:latin typeface="Arial"/>
                <a:ea typeface="Arial"/>
                <a:cs typeface="Arial"/>
                <a:sym typeface="Arial"/>
              </a:rPr>
              <a:t>Timers and Counters :</a:t>
            </a:r>
            <a:r>
              <a:rPr lang="en-GB" sz="1200" dirty="0">
                <a:latin typeface="Arial"/>
                <a:ea typeface="Arial"/>
                <a:cs typeface="Arial"/>
                <a:sym typeface="Arial"/>
              </a:rPr>
              <a:t> </a:t>
            </a:r>
            <a:r>
              <a:rPr lang="en-GB" sz="1050" dirty="0">
                <a:latin typeface="Verdana"/>
                <a:ea typeface="Verdana"/>
                <a:cs typeface="Verdana"/>
                <a:sym typeface="Verdana"/>
              </a:rPr>
              <a:t>The counters and timers are hardware component of microcontroller, which is used in many applications for providing the precious time delay with count pulses. The counter and timer both are implemented by using the software technique.</a:t>
            </a:r>
            <a:endParaRPr sz="1400" dirty="0"/>
          </a:p>
        </p:txBody>
      </p:sp>
      <p:sp>
        <p:nvSpPr>
          <p:cNvPr id="2" name="Google Shape;159;p17">
            <a:extLst>
              <a:ext uri="{FF2B5EF4-FFF2-40B4-BE49-F238E27FC236}">
                <a16:creationId xmlns:a16="http://schemas.microsoft.com/office/drawing/2014/main" id="{CC24A824-2836-4F47-8815-16A60C460F46}"/>
              </a:ext>
            </a:extLst>
          </p:cNvPr>
          <p:cNvSpPr/>
          <p:nvPr/>
        </p:nvSpPr>
        <p:spPr>
          <a:xfrm>
            <a:off x="786074" y="344589"/>
            <a:ext cx="1925954"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2300" b="1" dirty="0">
                <a:solidFill>
                  <a:schemeClr val="lt1"/>
                </a:solidFill>
              </a:rPr>
              <a:t>Hardware</a:t>
            </a:r>
          </a:p>
        </p:txBody>
      </p:sp>
      <p:pic>
        <p:nvPicPr>
          <p:cNvPr id="3" name="slide13">
            <a:hlinkClick r:id="" action="ppaction://media"/>
            <a:extLst>
              <a:ext uri="{FF2B5EF4-FFF2-40B4-BE49-F238E27FC236}">
                <a16:creationId xmlns:a16="http://schemas.microsoft.com/office/drawing/2014/main" id="{B0831319-559D-4395-B3B3-80DC6FA880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6" y="3649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6"/>
          <p:cNvSpPr txBox="1">
            <a:spLocks noGrp="1"/>
          </p:cNvSpPr>
          <p:nvPr>
            <p:ph type="body" idx="1"/>
          </p:nvPr>
        </p:nvSpPr>
        <p:spPr>
          <a:xfrm>
            <a:off x="1297500" y="1341494"/>
            <a:ext cx="7038900" cy="1004100"/>
          </a:xfrm>
          <a:prstGeom prst="rect">
            <a:avLst/>
          </a:prstGeom>
        </p:spPr>
        <p:txBody>
          <a:bodyPr spcFirstLastPara="1" wrap="square" lIns="91425" tIns="91425" rIns="91425" bIns="91425" anchor="t" anchorCtr="0">
            <a:noAutofit/>
          </a:bodyPr>
          <a:lstStyle/>
          <a:p>
            <a:pPr marL="171450" lvl="0" indent="-171450" algn="l" rtl="0">
              <a:lnSpc>
                <a:spcPct val="115000"/>
              </a:lnSpc>
              <a:spcBef>
                <a:spcPts val="1000"/>
              </a:spcBef>
              <a:spcAft>
                <a:spcPts val="0"/>
              </a:spcAft>
              <a:buFont typeface="Courier New" panose="02070309020205020404" pitchFamily="49" charset="0"/>
              <a:buChar char="o"/>
            </a:pPr>
            <a:r>
              <a:rPr lang="en-GB" sz="1400" dirty="0">
                <a:solidFill>
                  <a:srgbClr val="FFFFFF"/>
                </a:solidFill>
                <a:latin typeface="Arial"/>
                <a:ea typeface="Arial"/>
                <a:cs typeface="Arial"/>
                <a:sym typeface="Arial"/>
              </a:rPr>
              <a:t>Application software is used for specific task that contributes towards overall purpose of the device. Firmware is a type of embedded software. Due unavailability of secondary storage in the embedded software the program code for software resides in ROM.</a:t>
            </a:r>
            <a:endParaRPr sz="1600" dirty="0">
              <a:solidFill>
                <a:srgbClr val="FFFFFF"/>
              </a:solidFill>
              <a:latin typeface="Arial"/>
              <a:ea typeface="Arial"/>
              <a:cs typeface="Arial"/>
              <a:sym typeface="Arial"/>
            </a:endParaRPr>
          </a:p>
        </p:txBody>
      </p:sp>
      <p:sp>
        <p:nvSpPr>
          <p:cNvPr id="239" name="Google Shape;239;p26"/>
          <p:cNvSpPr txBox="1">
            <a:spLocks noGrp="1"/>
          </p:cNvSpPr>
          <p:nvPr>
            <p:ph type="body" idx="1"/>
          </p:nvPr>
        </p:nvSpPr>
        <p:spPr>
          <a:xfrm>
            <a:off x="1297500" y="2602847"/>
            <a:ext cx="7038900" cy="856500"/>
          </a:xfrm>
          <a:prstGeom prst="rect">
            <a:avLst/>
          </a:prstGeom>
        </p:spPr>
        <p:txBody>
          <a:bodyPr spcFirstLastPara="1" wrap="square" lIns="91425" tIns="91425" rIns="91425" bIns="91425" anchor="t" anchorCtr="0">
            <a:noAutofit/>
          </a:bodyPr>
          <a:lstStyle/>
          <a:p>
            <a:pPr marL="171450" indent="-171450">
              <a:spcBef>
                <a:spcPts val="1000"/>
              </a:spcBef>
              <a:buFont typeface="Courier New" panose="02070309020205020404" pitchFamily="49" charset="0"/>
              <a:buChar char="o"/>
            </a:pPr>
            <a:r>
              <a:rPr lang="en-GB" sz="1400" dirty="0">
                <a:solidFill>
                  <a:srgbClr val="FFFFFF"/>
                </a:solidFill>
                <a:latin typeface="Arial"/>
                <a:ea typeface="Arial"/>
                <a:cs typeface="Arial"/>
                <a:sym typeface="Arial"/>
              </a:rPr>
              <a:t>RTOS has very practical importance in embedded systems especially when the embedded system is expected to </a:t>
            </a:r>
            <a:r>
              <a:rPr lang="en-GB" sz="1400" dirty="0" err="1">
                <a:solidFill>
                  <a:srgbClr val="FFFFFF"/>
                </a:solidFill>
                <a:latin typeface="Arial"/>
                <a:ea typeface="Arial"/>
                <a:cs typeface="Arial"/>
                <a:sym typeface="Arial"/>
              </a:rPr>
              <a:t>prowill</a:t>
            </a:r>
            <a:r>
              <a:rPr lang="en-GB" sz="1400" dirty="0">
                <a:solidFill>
                  <a:srgbClr val="FFFFFF"/>
                </a:solidFill>
                <a:latin typeface="Arial"/>
                <a:ea typeface="Arial"/>
                <a:cs typeface="Arial"/>
                <a:sym typeface="Arial"/>
              </a:rPr>
              <a:t> result in absolute failure of the system.</a:t>
            </a:r>
            <a:endParaRPr sz="1600" dirty="0">
              <a:solidFill>
                <a:srgbClr val="FFFFFF"/>
              </a:solidFill>
              <a:latin typeface="Arial"/>
              <a:ea typeface="Arial"/>
              <a:cs typeface="Arial"/>
              <a:sym typeface="Arial"/>
            </a:endParaRPr>
          </a:p>
        </p:txBody>
      </p:sp>
      <p:sp>
        <p:nvSpPr>
          <p:cNvPr id="240" name="Google Shape;240;p26"/>
          <p:cNvSpPr txBox="1">
            <a:spLocks noGrp="1"/>
          </p:cNvSpPr>
          <p:nvPr>
            <p:ph type="body" idx="1"/>
          </p:nvPr>
        </p:nvSpPr>
        <p:spPr>
          <a:xfrm>
            <a:off x="1297500" y="3459347"/>
            <a:ext cx="7038900" cy="1148400"/>
          </a:xfrm>
          <a:prstGeom prst="rect">
            <a:avLst/>
          </a:prstGeom>
        </p:spPr>
        <p:txBody>
          <a:bodyPr spcFirstLastPara="1" wrap="square" lIns="91425" tIns="91425" rIns="91425" bIns="91425" anchor="t" anchorCtr="0">
            <a:noAutofit/>
          </a:bodyPr>
          <a:lstStyle/>
          <a:p>
            <a:pPr marL="171450" indent="-171450">
              <a:spcBef>
                <a:spcPts val="1000"/>
              </a:spcBef>
              <a:spcAft>
                <a:spcPts val="1100"/>
              </a:spcAft>
            </a:pPr>
            <a:r>
              <a:rPr lang="en-GB" sz="1400" dirty="0">
                <a:solidFill>
                  <a:srgbClr val="FFFFFF"/>
                </a:solidFill>
                <a:latin typeface="Arial"/>
                <a:ea typeface="Arial"/>
                <a:cs typeface="Arial"/>
                <a:sym typeface="Arial"/>
              </a:rPr>
              <a:t>For example, The airbag triggering mechanism in a car, as we know airbag must deploy within a given time limit of an impact. A response falling outside of this time limit can result in the driver sustaining injuries and the system become useless, if it is not working in that time limit.</a:t>
            </a:r>
            <a:endParaRPr sz="1600" dirty="0">
              <a:solidFill>
                <a:srgbClr val="FFFFFF"/>
              </a:solidFill>
              <a:latin typeface="Arial"/>
              <a:ea typeface="Arial"/>
              <a:cs typeface="Arial"/>
              <a:sym typeface="Arial"/>
            </a:endParaRPr>
          </a:p>
        </p:txBody>
      </p:sp>
      <p:sp>
        <p:nvSpPr>
          <p:cNvPr id="2" name="Google Shape;159;p17">
            <a:extLst>
              <a:ext uri="{FF2B5EF4-FFF2-40B4-BE49-F238E27FC236}">
                <a16:creationId xmlns:a16="http://schemas.microsoft.com/office/drawing/2014/main" id="{CE01FED0-CB66-4951-B132-B5EC0975E6C6}"/>
              </a:ext>
            </a:extLst>
          </p:cNvPr>
          <p:cNvSpPr/>
          <p:nvPr/>
        </p:nvSpPr>
        <p:spPr>
          <a:xfrm>
            <a:off x="786074" y="344589"/>
            <a:ext cx="4928926"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Application Software and RTOS</a:t>
            </a:r>
          </a:p>
        </p:txBody>
      </p:sp>
      <p:pic>
        <p:nvPicPr>
          <p:cNvPr id="3" name="slide14">
            <a:hlinkClick r:id="" action="ppaction://media"/>
            <a:extLst>
              <a:ext uri="{FF2B5EF4-FFF2-40B4-BE49-F238E27FC236}">
                <a16:creationId xmlns:a16="http://schemas.microsoft.com/office/drawing/2014/main" id="{2AB70F22-AC9E-4A9C-896A-AED5DA0FA3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6" y="3649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79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7"/>
          <p:cNvSpPr txBox="1">
            <a:spLocks noGrp="1"/>
          </p:cNvSpPr>
          <p:nvPr>
            <p:ph type="body" idx="1"/>
          </p:nvPr>
        </p:nvSpPr>
        <p:spPr>
          <a:xfrm>
            <a:off x="1268175" y="3895025"/>
            <a:ext cx="7038900" cy="706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200" b="1" i="1">
                <a:solidFill>
                  <a:srgbClr val="FFFFFF"/>
                </a:solidFill>
                <a:latin typeface="Arial"/>
                <a:ea typeface="Arial"/>
                <a:cs typeface="Arial"/>
                <a:sym typeface="Arial"/>
              </a:rPr>
              <a:t>Data memory also includes general-purpose registers providing lowest access time, by often allowing single-cycle Arithmetic Logic Unit (ALU) operations.</a:t>
            </a:r>
            <a:endParaRPr sz="1400" b="1" i="1">
              <a:solidFill>
                <a:srgbClr val="FFFFFF"/>
              </a:solidFill>
            </a:endParaRPr>
          </a:p>
        </p:txBody>
      </p:sp>
      <p:sp>
        <p:nvSpPr>
          <p:cNvPr id="247" name="Google Shape;247;p27"/>
          <p:cNvSpPr txBox="1">
            <a:spLocks noGrp="1"/>
          </p:cNvSpPr>
          <p:nvPr>
            <p:ph type="body" idx="1"/>
          </p:nvPr>
        </p:nvSpPr>
        <p:spPr>
          <a:xfrm>
            <a:off x="1268175" y="1621100"/>
            <a:ext cx="7038900" cy="402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200" b="1" i="1">
                <a:solidFill>
                  <a:srgbClr val="FFFFFF"/>
                </a:solidFill>
                <a:latin typeface="Arial"/>
                <a:ea typeface="Arial"/>
                <a:cs typeface="Arial"/>
                <a:sym typeface="Arial"/>
              </a:rPr>
              <a:t>Program memory and data memory are one of the key elements of a microcontroller. </a:t>
            </a:r>
            <a:endParaRPr sz="1400" b="1" i="1">
              <a:solidFill>
                <a:srgbClr val="FFFFFF"/>
              </a:solidFill>
            </a:endParaRPr>
          </a:p>
        </p:txBody>
      </p:sp>
      <p:sp>
        <p:nvSpPr>
          <p:cNvPr id="248" name="Google Shape;248;p27"/>
          <p:cNvSpPr txBox="1">
            <a:spLocks noGrp="1"/>
          </p:cNvSpPr>
          <p:nvPr>
            <p:ph type="body" idx="1"/>
          </p:nvPr>
        </p:nvSpPr>
        <p:spPr>
          <a:xfrm>
            <a:off x="1268175" y="2023400"/>
            <a:ext cx="7038900" cy="86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200" b="1" i="1">
                <a:solidFill>
                  <a:srgbClr val="FFFFFF"/>
                </a:solidFill>
                <a:latin typeface="Arial"/>
                <a:ea typeface="Arial"/>
                <a:cs typeface="Arial"/>
                <a:sym typeface="Arial"/>
              </a:rPr>
              <a:t>Program Memory is non-volatile and used for permanently saving the program being executed. It is divided into 2 sections boot and application program. ROM is used for storing such programs.</a:t>
            </a:r>
            <a:endParaRPr sz="1400" b="1" i="1">
              <a:solidFill>
                <a:srgbClr val="FFFFFF"/>
              </a:solidFill>
            </a:endParaRPr>
          </a:p>
        </p:txBody>
      </p:sp>
      <p:sp>
        <p:nvSpPr>
          <p:cNvPr id="249" name="Google Shape;249;p27"/>
          <p:cNvSpPr txBox="1">
            <a:spLocks noGrp="1"/>
          </p:cNvSpPr>
          <p:nvPr>
            <p:ph type="body" idx="1"/>
          </p:nvPr>
        </p:nvSpPr>
        <p:spPr>
          <a:xfrm>
            <a:off x="1268175" y="2936375"/>
            <a:ext cx="7038900" cy="86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600"/>
              </a:spcAft>
              <a:buNone/>
            </a:pPr>
            <a:r>
              <a:rPr lang="en-GB" sz="1200" b="1" i="1">
                <a:solidFill>
                  <a:srgbClr val="FFFFFF"/>
                </a:solidFill>
                <a:latin typeface="Arial"/>
                <a:ea typeface="Arial"/>
                <a:cs typeface="Arial"/>
                <a:sym typeface="Arial"/>
              </a:rPr>
              <a:t>While Data Memory is volatile memory and used for temporarily storing and keeping intermediate results and variables during the execution of the program. The memory gets wiped off once the power to the microcontroller is lost. RAM is used for this purpose. </a:t>
            </a:r>
            <a:endParaRPr sz="1400" b="1" i="1">
              <a:solidFill>
                <a:srgbClr val="FFFFFF"/>
              </a:solidFill>
            </a:endParaRPr>
          </a:p>
        </p:txBody>
      </p:sp>
      <p:sp>
        <p:nvSpPr>
          <p:cNvPr id="2" name="Google Shape;159;p17">
            <a:extLst>
              <a:ext uri="{FF2B5EF4-FFF2-40B4-BE49-F238E27FC236}">
                <a16:creationId xmlns:a16="http://schemas.microsoft.com/office/drawing/2014/main" id="{3717E2DA-FC02-465E-AA13-5E93C7161C44}"/>
              </a:ext>
            </a:extLst>
          </p:cNvPr>
          <p:cNvSpPr/>
          <p:nvPr/>
        </p:nvSpPr>
        <p:spPr>
          <a:xfrm>
            <a:off x="786074" y="344589"/>
            <a:ext cx="429508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Program and Data Memory</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8"/>
          <p:cNvSpPr txBox="1">
            <a:spLocks noGrp="1"/>
          </p:cNvSpPr>
          <p:nvPr>
            <p:ph type="body" idx="1"/>
          </p:nvPr>
        </p:nvSpPr>
        <p:spPr>
          <a:xfrm>
            <a:off x="2985100" y="2611375"/>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It is of paramount importance. </a:t>
            </a:r>
            <a:endParaRPr/>
          </a:p>
        </p:txBody>
      </p:sp>
      <p:sp>
        <p:nvSpPr>
          <p:cNvPr id="258" name="Google Shape;258;p28"/>
          <p:cNvSpPr txBox="1">
            <a:spLocks noGrp="1"/>
          </p:cNvSpPr>
          <p:nvPr>
            <p:ph type="body" idx="1"/>
          </p:nvPr>
        </p:nvSpPr>
        <p:spPr>
          <a:xfrm>
            <a:off x="3014450" y="3885975"/>
            <a:ext cx="5871000" cy="463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FFFFFF"/>
              </a:buClr>
              <a:buSzPts val="1200"/>
              <a:buChar char="➔"/>
            </a:pPr>
            <a:r>
              <a:rPr lang="en-GB" sz="1200">
                <a:solidFill>
                  <a:srgbClr val="FFFFFF"/>
                </a:solidFill>
                <a:latin typeface="Arial"/>
                <a:ea typeface="Arial"/>
                <a:cs typeface="Arial"/>
                <a:sym typeface="Arial"/>
              </a:rPr>
              <a:t>just not only about processor speed but also about the system’s real-time performance</a:t>
            </a:r>
            <a:endParaRPr sz="1200">
              <a:solidFill>
                <a:srgbClr val="FFFFFF"/>
              </a:solidFill>
            </a:endParaRPr>
          </a:p>
        </p:txBody>
      </p:sp>
      <p:sp>
        <p:nvSpPr>
          <p:cNvPr id="259" name="Google Shape;259;p28"/>
          <p:cNvSpPr txBox="1"/>
          <p:nvPr/>
        </p:nvSpPr>
        <p:spPr>
          <a:xfrm>
            <a:off x="1177675" y="1539175"/>
            <a:ext cx="7370400" cy="75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solidFill>
                  <a:srgbClr val="FFFFFF"/>
                </a:solidFill>
              </a:rPr>
              <a:t>Performance, size, cost, power consumption, and technology are the attributes that influence the success of the embedded system. These design attributes typically compete with one another: improving one often leads to degradation in another.</a:t>
            </a:r>
            <a:endParaRPr sz="1500">
              <a:solidFill>
                <a:srgbClr val="FFFFFF"/>
              </a:solidFill>
            </a:endParaRPr>
          </a:p>
        </p:txBody>
      </p:sp>
      <p:sp>
        <p:nvSpPr>
          <p:cNvPr id="260" name="Google Shape;260;p28"/>
          <p:cNvSpPr txBox="1">
            <a:spLocks noGrp="1"/>
          </p:cNvSpPr>
          <p:nvPr>
            <p:ph type="body" idx="1"/>
          </p:nvPr>
        </p:nvSpPr>
        <p:spPr>
          <a:xfrm>
            <a:off x="2985100" y="2930525"/>
            <a:ext cx="5871000" cy="323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Char char="➔"/>
            </a:pPr>
            <a:r>
              <a:rPr lang="en-GB" sz="1200">
                <a:solidFill>
                  <a:srgbClr val="FFFFFF"/>
                </a:solidFill>
                <a:latin typeface="Arial"/>
                <a:ea typeface="Arial"/>
                <a:cs typeface="Arial"/>
                <a:sym typeface="Arial"/>
              </a:rPr>
              <a:t>Unexpected behavior from an embedded system is inadmissible and poses serious risks</a:t>
            </a:r>
            <a:endParaRPr sz="1400">
              <a:solidFill>
                <a:srgbClr val="FFFFFF"/>
              </a:solidFill>
            </a:endParaRPr>
          </a:p>
        </p:txBody>
      </p:sp>
      <p:sp>
        <p:nvSpPr>
          <p:cNvPr id="261" name="Google Shape;261;p28"/>
          <p:cNvSpPr txBox="1">
            <a:spLocks noGrp="1"/>
          </p:cNvSpPr>
          <p:nvPr>
            <p:ph type="body" idx="1"/>
          </p:nvPr>
        </p:nvSpPr>
        <p:spPr>
          <a:xfrm>
            <a:off x="3014450" y="4524725"/>
            <a:ext cx="5871000" cy="323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FFFFFF"/>
              </a:buClr>
              <a:buSzPts val="1200"/>
              <a:buFont typeface="Arial"/>
              <a:buChar char="➔"/>
            </a:pPr>
            <a:r>
              <a:rPr lang="en-GB" sz="1200">
                <a:solidFill>
                  <a:srgbClr val="FFFFFF"/>
                </a:solidFill>
                <a:latin typeface="Arial"/>
                <a:ea typeface="Arial"/>
                <a:cs typeface="Arial"/>
                <a:sym typeface="Arial"/>
              </a:rPr>
              <a:t>Real-time processing fails if not completed within a specified deadline relative to an event.</a:t>
            </a:r>
            <a:endParaRPr sz="1200">
              <a:solidFill>
                <a:srgbClr val="FFFFFF"/>
              </a:solidFill>
            </a:endParaRPr>
          </a:p>
        </p:txBody>
      </p:sp>
      <p:sp>
        <p:nvSpPr>
          <p:cNvPr id="2" name="Google Shape;159;p17">
            <a:extLst>
              <a:ext uri="{FF2B5EF4-FFF2-40B4-BE49-F238E27FC236}">
                <a16:creationId xmlns:a16="http://schemas.microsoft.com/office/drawing/2014/main" id="{103EE5CC-DD06-4DFD-8336-49F4BA57D1F1}"/>
              </a:ext>
            </a:extLst>
          </p:cNvPr>
          <p:cNvSpPr/>
          <p:nvPr/>
        </p:nvSpPr>
        <p:spPr>
          <a:xfrm>
            <a:off x="786074" y="344589"/>
            <a:ext cx="590567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Embedded System Design Challenges</a:t>
            </a:r>
          </a:p>
        </p:txBody>
      </p:sp>
      <p:grpSp>
        <p:nvGrpSpPr>
          <p:cNvPr id="12" name="Google Shape;5113;p65">
            <a:extLst>
              <a:ext uri="{FF2B5EF4-FFF2-40B4-BE49-F238E27FC236}">
                <a16:creationId xmlns:a16="http://schemas.microsoft.com/office/drawing/2014/main" id="{A3FCBCD4-5790-4DAD-8E1A-1611B3422E25}"/>
              </a:ext>
            </a:extLst>
          </p:cNvPr>
          <p:cNvGrpSpPr/>
          <p:nvPr/>
        </p:nvGrpSpPr>
        <p:grpSpPr>
          <a:xfrm>
            <a:off x="786074" y="2632977"/>
            <a:ext cx="2215427" cy="667223"/>
            <a:chOff x="4411970" y="2726085"/>
            <a:chExt cx="643106" cy="193659"/>
          </a:xfrm>
        </p:grpSpPr>
        <p:sp>
          <p:nvSpPr>
            <p:cNvPr id="13" name="Google Shape;5114;p65">
              <a:extLst>
                <a:ext uri="{FF2B5EF4-FFF2-40B4-BE49-F238E27FC236}">
                  <a16:creationId xmlns:a16="http://schemas.microsoft.com/office/drawing/2014/main" id="{B1DF700A-3E2B-45B1-8907-AB6682465A68}"/>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115;p65">
              <a:extLst>
                <a:ext uri="{FF2B5EF4-FFF2-40B4-BE49-F238E27FC236}">
                  <a16:creationId xmlns:a16="http://schemas.microsoft.com/office/drawing/2014/main" id="{E63FF931-C58E-4FDF-86FC-C22EA2F0210D}"/>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5116;p65">
              <a:extLst>
                <a:ext uri="{FF2B5EF4-FFF2-40B4-BE49-F238E27FC236}">
                  <a16:creationId xmlns:a16="http://schemas.microsoft.com/office/drawing/2014/main" id="{3DB0AC7E-24A0-4F19-AC50-1C22CE6A53B0}"/>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Stability</a:t>
              </a:r>
              <a:endParaRPr dirty="0"/>
            </a:p>
          </p:txBody>
        </p:sp>
      </p:grpSp>
      <p:grpSp>
        <p:nvGrpSpPr>
          <p:cNvPr id="16" name="Google Shape;5113;p65">
            <a:extLst>
              <a:ext uri="{FF2B5EF4-FFF2-40B4-BE49-F238E27FC236}">
                <a16:creationId xmlns:a16="http://schemas.microsoft.com/office/drawing/2014/main" id="{A6982282-D858-45C6-84FE-DB03B5809603}"/>
              </a:ext>
            </a:extLst>
          </p:cNvPr>
          <p:cNvGrpSpPr/>
          <p:nvPr/>
        </p:nvGrpSpPr>
        <p:grpSpPr>
          <a:xfrm>
            <a:off x="786074" y="4045238"/>
            <a:ext cx="2215427" cy="667223"/>
            <a:chOff x="4411970" y="2726085"/>
            <a:chExt cx="643106" cy="193659"/>
          </a:xfrm>
        </p:grpSpPr>
        <p:sp>
          <p:nvSpPr>
            <p:cNvPr id="17" name="Google Shape;5114;p65">
              <a:extLst>
                <a:ext uri="{FF2B5EF4-FFF2-40B4-BE49-F238E27FC236}">
                  <a16:creationId xmlns:a16="http://schemas.microsoft.com/office/drawing/2014/main" id="{42E606B2-9FAD-422D-9CCA-DA7BE9D4C2A0}"/>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15;p65">
              <a:extLst>
                <a:ext uri="{FF2B5EF4-FFF2-40B4-BE49-F238E27FC236}">
                  <a16:creationId xmlns:a16="http://schemas.microsoft.com/office/drawing/2014/main" id="{52184336-DE4D-4C92-8FC8-ACD526981D46}"/>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5116;p65">
              <a:extLst>
                <a:ext uri="{FF2B5EF4-FFF2-40B4-BE49-F238E27FC236}">
                  <a16:creationId xmlns:a16="http://schemas.microsoft.com/office/drawing/2014/main" id="{933FDF8F-1CD5-47A0-9E7F-0B08C88E5FF3}"/>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Performance</a:t>
              </a:r>
              <a:endParaRPr dirty="0"/>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8" name="Google Shape;268;p29"/>
          <p:cNvSpPr txBox="1">
            <a:spLocks noGrp="1"/>
          </p:cNvSpPr>
          <p:nvPr>
            <p:ph type="body" idx="1"/>
          </p:nvPr>
        </p:nvSpPr>
        <p:spPr>
          <a:xfrm>
            <a:off x="2955750" y="1752925"/>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dirty="0"/>
              <a:t>In Embedded Systems, power consumption is the major concern.</a:t>
            </a:r>
            <a:endParaRPr dirty="0"/>
          </a:p>
        </p:txBody>
      </p:sp>
      <p:sp>
        <p:nvSpPr>
          <p:cNvPr id="269" name="Google Shape;269;p29"/>
          <p:cNvSpPr txBox="1">
            <a:spLocks noGrp="1"/>
          </p:cNvSpPr>
          <p:nvPr>
            <p:ph type="body" idx="1"/>
          </p:nvPr>
        </p:nvSpPr>
        <p:spPr>
          <a:xfrm>
            <a:off x="2955750" y="2076625"/>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dirty="0"/>
              <a:t>By running the System slowly, the power consumption decreases affecting the efficiency.</a:t>
            </a:r>
            <a:endParaRPr dirty="0"/>
          </a:p>
        </p:txBody>
      </p:sp>
      <p:sp>
        <p:nvSpPr>
          <p:cNvPr id="271" name="Google Shape;271;p29"/>
          <p:cNvSpPr txBox="1">
            <a:spLocks noGrp="1"/>
          </p:cNvSpPr>
          <p:nvPr>
            <p:ph type="body" idx="1"/>
          </p:nvPr>
        </p:nvSpPr>
        <p:spPr>
          <a:xfrm>
            <a:off x="2955750" y="2804350"/>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Low-cost reliability with minimal redundancy</a:t>
            </a:r>
            <a:endParaRPr/>
          </a:p>
        </p:txBody>
      </p:sp>
      <p:sp>
        <p:nvSpPr>
          <p:cNvPr id="273" name="Google Shape;273;p29"/>
          <p:cNvSpPr txBox="1">
            <a:spLocks noGrp="1"/>
          </p:cNvSpPr>
          <p:nvPr>
            <p:ph type="body" idx="1"/>
          </p:nvPr>
        </p:nvSpPr>
        <p:spPr>
          <a:xfrm>
            <a:off x="2955750" y="3649950"/>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Hard to analyse whether system is working properly or not.</a:t>
            </a:r>
            <a:endParaRPr/>
          </a:p>
        </p:txBody>
      </p:sp>
      <p:sp>
        <p:nvSpPr>
          <p:cNvPr id="274" name="Google Shape;274;p29"/>
          <p:cNvSpPr txBox="1">
            <a:spLocks noGrp="1"/>
          </p:cNvSpPr>
          <p:nvPr>
            <p:ph type="body" idx="1"/>
          </p:nvPr>
        </p:nvSpPr>
        <p:spPr>
          <a:xfrm>
            <a:off x="2955750" y="3936950"/>
            <a:ext cx="5871000" cy="323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dirty="0"/>
              <a:t>One way is to observe the electrical signals on the bus. That too might not be possible.</a:t>
            </a:r>
            <a:endParaRPr dirty="0"/>
          </a:p>
        </p:txBody>
      </p:sp>
      <p:sp>
        <p:nvSpPr>
          <p:cNvPr id="2" name="Google Shape;159;p17">
            <a:extLst>
              <a:ext uri="{FF2B5EF4-FFF2-40B4-BE49-F238E27FC236}">
                <a16:creationId xmlns:a16="http://schemas.microsoft.com/office/drawing/2014/main" id="{39E52177-1074-487E-A891-AEECC886D6E5}"/>
              </a:ext>
            </a:extLst>
          </p:cNvPr>
          <p:cNvSpPr/>
          <p:nvPr/>
        </p:nvSpPr>
        <p:spPr>
          <a:xfrm>
            <a:off x="786074" y="344589"/>
            <a:ext cx="4045699"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Design Challenges </a:t>
            </a:r>
            <a:r>
              <a:rPr lang="en-GB" sz="1800" b="1" dirty="0">
                <a:solidFill>
                  <a:schemeClr val="lt1"/>
                </a:solidFill>
              </a:rPr>
              <a:t>(contd.)</a:t>
            </a:r>
            <a:endParaRPr lang="en-GB" sz="2300" b="1" dirty="0">
              <a:solidFill>
                <a:schemeClr val="lt1"/>
              </a:solidFill>
            </a:endParaRPr>
          </a:p>
        </p:txBody>
      </p:sp>
      <p:grpSp>
        <p:nvGrpSpPr>
          <p:cNvPr id="16" name="Google Shape;5113;p65">
            <a:extLst>
              <a:ext uri="{FF2B5EF4-FFF2-40B4-BE49-F238E27FC236}">
                <a16:creationId xmlns:a16="http://schemas.microsoft.com/office/drawing/2014/main" id="{D0DD6579-01E5-4A14-A4A1-DCB807F7A1FB}"/>
              </a:ext>
            </a:extLst>
          </p:cNvPr>
          <p:cNvGrpSpPr/>
          <p:nvPr/>
        </p:nvGrpSpPr>
        <p:grpSpPr>
          <a:xfrm>
            <a:off x="720245" y="1808202"/>
            <a:ext cx="2215427" cy="667223"/>
            <a:chOff x="4411970" y="2726085"/>
            <a:chExt cx="643106" cy="193659"/>
          </a:xfrm>
        </p:grpSpPr>
        <p:sp>
          <p:nvSpPr>
            <p:cNvPr id="17" name="Google Shape;5114;p65">
              <a:extLst>
                <a:ext uri="{FF2B5EF4-FFF2-40B4-BE49-F238E27FC236}">
                  <a16:creationId xmlns:a16="http://schemas.microsoft.com/office/drawing/2014/main" id="{17326059-6345-452B-878D-BDCAA0B382A7}"/>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15;p65">
              <a:extLst>
                <a:ext uri="{FF2B5EF4-FFF2-40B4-BE49-F238E27FC236}">
                  <a16:creationId xmlns:a16="http://schemas.microsoft.com/office/drawing/2014/main" id="{69833B12-263A-47C1-966D-9829C982EB9E}"/>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5116;p65">
              <a:extLst>
                <a:ext uri="{FF2B5EF4-FFF2-40B4-BE49-F238E27FC236}">
                  <a16:creationId xmlns:a16="http://schemas.microsoft.com/office/drawing/2014/main" id="{DADF558C-DE1B-40E2-9588-26BFE25F23CA}"/>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Power</a:t>
              </a:r>
              <a:endParaRPr dirty="0"/>
            </a:p>
          </p:txBody>
        </p:sp>
      </p:grpSp>
      <p:grpSp>
        <p:nvGrpSpPr>
          <p:cNvPr id="20" name="Google Shape;5113;p65">
            <a:extLst>
              <a:ext uri="{FF2B5EF4-FFF2-40B4-BE49-F238E27FC236}">
                <a16:creationId xmlns:a16="http://schemas.microsoft.com/office/drawing/2014/main" id="{E2D94BB7-789C-4B39-A331-CD1FCCDFC35C}"/>
              </a:ext>
            </a:extLst>
          </p:cNvPr>
          <p:cNvGrpSpPr/>
          <p:nvPr/>
        </p:nvGrpSpPr>
        <p:grpSpPr>
          <a:xfrm>
            <a:off x="740323" y="2677304"/>
            <a:ext cx="2215427" cy="667223"/>
            <a:chOff x="4411970" y="2726085"/>
            <a:chExt cx="643106" cy="193659"/>
          </a:xfrm>
        </p:grpSpPr>
        <p:sp>
          <p:nvSpPr>
            <p:cNvPr id="21" name="Google Shape;5114;p65">
              <a:extLst>
                <a:ext uri="{FF2B5EF4-FFF2-40B4-BE49-F238E27FC236}">
                  <a16:creationId xmlns:a16="http://schemas.microsoft.com/office/drawing/2014/main" id="{B23391BA-1B23-402D-BCD6-21C3DE776741}"/>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115;p65">
              <a:extLst>
                <a:ext uri="{FF2B5EF4-FFF2-40B4-BE49-F238E27FC236}">
                  <a16:creationId xmlns:a16="http://schemas.microsoft.com/office/drawing/2014/main" id="{461AFEF4-1101-427A-9101-D255879B4E71}"/>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5116;p65">
              <a:extLst>
                <a:ext uri="{FF2B5EF4-FFF2-40B4-BE49-F238E27FC236}">
                  <a16:creationId xmlns:a16="http://schemas.microsoft.com/office/drawing/2014/main" id="{DB46C9FA-05D2-49BE-A328-37EFF92AA9BF}"/>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Reliability</a:t>
              </a:r>
            </a:p>
          </p:txBody>
        </p:sp>
      </p:grpSp>
      <p:grpSp>
        <p:nvGrpSpPr>
          <p:cNvPr id="24" name="Google Shape;5113;p65">
            <a:extLst>
              <a:ext uri="{FF2B5EF4-FFF2-40B4-BE49-F238E27FC236}">
                <a16:creationId xmlns:a16="http://schemas.microsoft.com/office/drawing/2014/main" id="{A74CDF5A-638F-47EC-A664-9C249D48DC67}"/>
              </a:ext>
            </a:extLst>
          </p:cNvPr>
          <p:cNvGrpSpPr/>
          <p:nvPr/>
        </p:nvGrpSpPr>
        <p:grpSpPr>
          <a:xfrm>
            <a:off x="720245" y="3714538"/>
            <a:ext cx="2215427" cy="667223"/>
            <a:chOff x="4411970" y="2726085"/>
            <a:chExt cx="643106" cy="193659"/>
          </a:xfrm>
        </p:grpSpPr>
        <p:sp>
          <p:nvSpPr>
            <p:cNvPr id="25" name="Google Shape;5114;p65">
              <a:extLst>
                <a:ext uri="{FF2B5EF4-FFF2-40B4-BE49-F238E27FC236}">
                  <a16:creationId xmlns:a16="http://schemas.microsoft.com/office/drawing/2014/main" id="{9497705B-BDD6-4342-B33A-4020415CA3C2}"/>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115;p65">
              <a:extLst>
                <a:ext uri="{FF2B5EF4-FFF2-40B4-BE49-F238E27FC236}">
                  <a16:creationId xmlns:a16="http://schemas.microsoft.com/office/drawing/2014/main" id="{7ACE8FF4-E64D-413B-8D33-0CFEFEE1EC9E}"/>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5116;p65">
              <a:extLst>
                <a:ext uri="{FF2B5EF4-FFF2-40B4-BE49-F238E27FC236}">
                  <a16:creationId xmlns:a16="http://schemas.microsoft.com/office/drawing/2014/main" id="{81F02287-F451-4351-8157-BCC2AA91AF49}"/>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r>
                <a:rPr lang="en-US" dirty="0">
                  <a:solidFill>
                    <a:schemeClr val="tx1"/>
                  </a:solidFill>
                </a:rPr>
                <a:t>     </a:t>
              </a:r>
              <a:r>
                <a:rPr lang="en-GB" dirty="0">
                  <a:solidFill>
                    <a:schemeClr val="tx1"/>
                  </a:solidFill>
                </a:rPr>
                <a:t>Observability and</a:t>
              </a:r>
            </a:p>
            <a:p>
              <a:r>
                <a:rPr lang="en-GB" dirty="0">
                  <a:solidFill>
                    <a:schemeClr val="tx1"/>
                  </a:solidFill>
                </a:rPr>
                <a:t>     controllability</a:t>
              </a: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83" name="Google Shape;283;p30"/>
          <p:cNvSpPr txBox="1"/>
          <p:nvPr/>
        </p:nvSpPr>
        <p:spPr>
          <a:xfrm>
            <a:off x="2377300" y="2091497"/>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in the speed-checker device identifies rash driving on highways and alarms the traffic authorities if it finds any vehicle violating the set speed limits on highways.</a:t>
            </a:r>
            <a:endParaRPr dirty="0">
              <a:solidFill>
                <a:srgbClr val="FFFFFF"/>
              </a:solidFill>
            </a:endParaRPr>
          </a:p>
        </p:txBody>
      </p:sp>
      <p:sp>
        <p:nvSpPr>
          <p:cNvPr id="287" name="Google Shape;287;p30"/>
          <p:cNvSpPr txBox="1"/>
          <p:nvPr/>
        </p:nvSpPr>
        <p:spPr>
          <a:xfrm>
            <a:off x="2377300" y="3525029"/>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detects the movement of vehicles on highways and to switch on street lights ahead of it, and then to switch off the street lights as the vehicle go past the street lights to conserve energy.</a:t>
            </a:r>
            <a:endParaRPr dirty="0">
              <a:solidFill>
                <a:srgbClr val="FFFFFF"/>
              </a:solidFill>
            </a:endParaRPr>
          </a:p>
        </p:txBody>
      </p:sp>
      <p:sp>
        <p:nvSpPr>
          <p:cNvPr id="2" name="Google Shape;159;p17">
            <a:extLst>
              <a:ext uri="{FF2B5EF4-FFF2-40B4-BE49-F238E27FC236}">
                <a16:creationId xmlns:a16="http://schemas.microsoft.com/office/drawing/2014/main" id="{62B428D7-34F1-4876-A5A7-3669FEB3E4A2}"/>
              </a:ext>
            </a:extLst>
          </p:cNvPr>
          <p:cNvSpPr/>
          <p:nvPr/>
        </p:nvSpPr>
        <p:spPr>
          <a:xfrm>
            <a:off x="786075" y="344589"/>
            <a:ext cx="2372762"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Applications</a:t>
            </a:r>
          </a:p>
        </p:txBody>
      </p:sp>
      <p:grpSp>
        <p:nvGrpSpPr>
          <p:cNvPr id="13" name="Google Shape;5131;p65">
            <a:extLst>
              <a:ext uri="{FF2B5EF4-FFF2-40B4-BE49-F238E27FC236}">
                <a16:creationId xmlns:a16="http://schemas.microsoft.com/office/drawing/2014/main" id="{CA9CB62A-1EC1-4A8C-BF2D-12E7605D3F42}"/>
              </a:ext>
            </a:extLst>
          </p:cNvPr>
          <p:cNvGrpSpPr/>
          <p:nvPr/>
        </p:nvGrpSpPr>
        <p:grpSpPr>
          <a:xfrm>
            <a:off x="1013186" y="1498021"/>
            <a:ext cx="4715639" cy="481808"/>
            <a:chOff x="6336019" y="3733725"/>
            <a:chExt cx="2337606" cy="351310"/>
          </a:xfrm>
        </p:grpSpPr>
        <p:sp>
          <p:nvSpPr>
            <p:cNvPr id="14" name="Google Shape;5132;p65">
              <a:extLst>
                <a:ext uri="{FF2B5EF4-FFF2-40B4-BE49-F238E27FC236}">
                  <a16:creationId xmlns:a16="http://schemas.microsoft.com/office/drawing/2014/main" id="{06A06557-78C2-40AB-B5E4-E892D0025918}"/>
                </a:ext>
              </a:extLst>
            </p:cNvPr>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Detecting Rash Driving on Highways</a:t>
              </a:r>
              <a:endParaRPr lang="en-US" dirty="0">
                <a:solidFill>
                  <a:schemeClr val="tx1"/>
                </a:solidFill>
                <a:latin typeface="Montserrat" panose="020B0604020202020204" charset="0"/>
                <a:ea typeface="Lato"/>
                <a:cs typeface="Lato"/>
                <a:sym typeface="Lato"/>
              </a:endParaRPr>
            </a:p>
          </p:txBody>
        </p:sp>
        <p:sp>
          <p:nvSpPr>
            <p:cNvPr id="15" name="Google Shape;5133;p65">
              <a:extLst>
                <a:ext uri="{FF2B5EF4-FFF2-40B4-BE49-F238E27FC236}">
                  <a16:creationId xmlns:a16="http://schemas.microsoft.com/office/drawing/2014/main" id="{4FCE8948-1F63-43D2-8FF5-34A2C6E60C6F}"/>
                </a:ext>
              </a:extLst>
            </p:cNvPr>
            <p:cNvSpPr/>
            <p:nvPr/>
          </p:nvSpPr>
          <p:spPr>
            <a:xfrm>
              <a:off x="8136227"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34;p65">
              <a:extLst>
                <a:ext uri="{FF2B5EF4-FFF2-40B4-BE49-F238E27FC236}">
                  <a16:creationId xmlns:a16="http://schemas.microsoft.com/office/drawing/2014/main" id="{32C07CF1-61B2-46A8-A033-C6D7EE3B71B3}"/>
                </a:ext>
              </a:extLst>
            </p:cNvPr>
            <p:cNvSpPr/>
            <p:nvPr/>
          </p:nvSpPr>
          <p:spPr>
            <a:xfrm>
              <a:off x="8364828"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5131;p65">
            <a:extLst>
              <a:ext uri="{FF2B5EF4-FFF2-40B4-BE49-F238E27FC236}">
                <a16:creationId xmlns:a16="http://schemas.microsoft.com/office/drawing/2014/main" id="{CE0FAAD6-E302-4624-BC97-D600092DC7D4}"/>
              </a:ext>
            </a:extLst>
          </p:cNvPr>
          <p:cNvGrpSpPr/>
          <p:nvPr/>
        </p:nvGrpSpPr>
        <p:grpSpPr>
          <a:xfrm>
            <a:off x="1013179" y="2931537"/>
            <a:ext cx="3292087" cy="481810"/>
            <a:chOff x="6336018" y="3733725"/>
            <a:chExt cx="1631933" cy="351312"/>
          </a:xfrm>
        </p:grpSpPr>
        <p:sp>
          <p:nvSpPr>
            <p:cNvPr id="19" name="Google Shape;5132;p65">
              <a:extLst>
                <a:ext uri="{FF2B5EF4-FFF2-40B4-BE49-F238E27FC236}">
                  <a16:creationId xmlns:a16="http://schemas.microsoft.com/office/drawing/2014/main" id="{493A7ED3-08EA-4020-AB86-EDD761B49CB8}"/>
                </a:ext>
              </a:extLst>
            </p:cNvPr>
            <p:cNvSpPr/>
            <p:nvPr/>
          </p:nvSpPr>
          <p:spPr>
            <a:xfrm>
              <a:off x="6336018" y="3733737"/>
              <a:ext cx="117621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Street Light Control</a:t>
              </a:r>
              <a:endParaRPr lang="en-US" dirty="0">
                <a:solidFill>
                  <a:schemeClr val="tx1"/>
                </a:solidFill>
                <a:latin typeface="Montserrat" panose="020B0604020202020204" charset="0"/>
                <a:ea typeface="Lato"/>
                <a:cs typeface="Lato"/>
                <a:sym typeface="Lato"/>
              </a:endParaRPr>
            </a:p>
          </p:txBody>
        </p:sp>
        <p:sp>
          <p:nvSpPr>
            <p:cNvPr id="20" name="Google Shape;5133;p65">
              <a:extLst>
                <a:ext uri="{FF2B5EF4-FFF2-40B4-BE49-F238E27FC236}">
                  <a16:creationId xmlns:a16="http://schemas.microsoft.com/office/drawing/2014/main" id="{6860BC6D-96FD-4EC9-BFBD-C73111D01B44}"/>
                </a:ext>
              </a:extLst>
            </p:cNvPr>
            <p:cNvSpPr/>
            <p:nvPr/>
          </p:nvSpPr>
          <p:spPr>
            <a:xfrm>
              <a:off x="74305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134;p65">
              <a:extLst>
                <a:ext uri="{FF2B5EF4-FFF2-40B4-BE49-F238E27FC236}">
                  <a16:creationId xmlns:a16="http://schemas.microsoft.com/office/drawing/2014/main" id="{4A711180-530C-4FCA-A212-093FD73B6594}"/>
                </a:ext>
              </a:extLst>
            </p:cNvPr>
            <p:cNvSpPr/>
            <p:nvPr/>
          </p:nvSpPr>
          <p:spPr>
            <a:xfrm>
              <a:off x="76591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slide18">
            <a:hlinkClick r:id="" action="ppaction://media"/>
            <a:extLst>
              <a:ext uri="{FF2B5EF4-FFF2-40B4-BE49-F238E27FC236}">
                <a16:creationId xmlns:a16="http://schemas.microsoft.com/office/drawing/2014/main" id="{9C0B624F-5D3F-498F-A4B1-C5B1B82FB9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39300" y="3649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0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1"/>
          <p:cNvSpPr txBox="1"/>
          <p:nvPr/>
        </p:nvSpPr>
        <p:spPr>
          <a:xfrm>
            <a:off x="2377300" y="2043919"/>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is used to control the temperature of any device in any industrial application according to its necessity. An LCD display is used to display the temperature in the range of –55°C to +125°C.</a:t>
            </a:r>
            <a:r>
              <a:rPr lang="en-GB" sz="1350" b="1" dirty="0">
                <a:solidFill>
                  <a:srgbClr val="666666"/>
                </a:solidFill>
                <a:highlight>
                  <a:srgbClr val="FFFFFF"/>
                </a:highlight>
              </a:rPr>
              <a:t> </a:t>
            </a:r>
            <a:endParaRPr dirty="0">
              <a:solidFill>
                <a:srgbClr val="FFFFFF"/>
              </a:solidFill>
            </a:endParaRPr>
          </a:p>
        </p:txBody>
      </p:sp>
      <p:sp>
        <p:nvSpPr>
          <p:cNvPr id="300" name="Google Shape;300;p31"/>
          <p:cNvSpPr txBox="1"/>
          <p:nvPr/>
        </p:nvSpPr>
        <p:spPr>
          <a:xfrm>
            <a:off x="2377300" y="3444504"/>
            <a:ext cx="6471600" cy="8235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1800"/>
              </a:spcAft>
              <a:buNone/>
            </a:pPr>
            <a:r>
              <a:rPr lang="en-GB" sz="1350" b="1" dirty="0">
                <a:solidFill>
                  <a:srgbClr val="FFFFFF"/>
                </a:solidFill>
              </a:rPr>
              <a:t>The embedded system is used to find the exact location of a vehicle by using a GPS modem and in order to reduce vehicle thefts. The GSM modem sends an SMS to a predefined mobile which stores the data in it in terms of latitude and longitude values.</a:t>
            </a:r>
            <a:endParaRPr dirty="0">
              <a:solidFill>
                <a:srgbClr val="FFFFFF"/>
              </a:solidFill>
            </a:endParaRPr>
          </a:p>
        </p:txBody>
      </p:sp>
      <p:sp>
        <p:nvSpPr>
          <p:cNvPr id="2" name="Google Shape;159;p17">
            <a:extLst>
              <a:ext uri="{FF2B5EF4-FFF2-40B4-BE49-F238E27FC236}">
                <a16:creationId xmlns:a16="http://schemas.microsoft.com/office/drawing/2014/main" id="{F93426FC-C85B-4082-B10D-BAD928547ED3}"/>
              </a:ext>
            </a:extLst>
          </p:cNvPr>
          <p:cNvSpPr/>
          <p:nvPr/>
        </p:nvSpPr>
        <p:spPr>
          <a:xfrm>
            <a:off x="786075" y="344589"/>
            <a:ext cx="3318334"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Applications </a:t>
            </a:r>
            <a:r>
              <a:rPr lang="en-GB" sz="1800" b="1" dirty="0">
                <a:solidFill>
                  <a:schemeClr val="lt1"/>
                </a:solidFill>
              </a:rPr>
              <a:t>(contd.)</a:t>
            </a:r>
            <a:endParaRPr lang="en-GB" sz="2300" b="1" dirty="0">
              <a:solidFill>
                <a:schemeClr val="lt1"/>
              </a:solidFill>
            </a:endParaRPr>
          </a:p>
        </p:txBody>
      </p:sp>
      <p:grpSp>
        <p:nvGrpSpPr>
          <p:cNvPr id="13" name="Google Shape;5131;p65">
            <a:extLst>
              <a:ext uri="{FF2B5EF4-FFF2-40B4-BE49-F238E27FC236}">
                <a16:creationId xmlns:a16="http://schemas.microsoft.com/office/drawing/2014/main" id="{356AF4F4-091F-4229-BDFB-3006A60BA8FC}"/>
              </a:ext>
            </a:extLst>
          </p:cNvPr>
          <p:cNvGrpSpPr/>
          <p:nvPr/>
        </p:nvGrpSpPr>
        <p:grpSpPr>
          <a:xfrm>
            <a:off x="1013186" y="1498021"/>
            <a:ext cx="4715639" cy="481808"/>
            <a:chOff x="6336019" y="3733725"/>
            <a:chExt cx="2337606" cy="351310"/>
          </a:xfrm>
        </p:grpSpPr>
        <p:sp>
          <p:nvSpPr>
            <p:cNvPr id="14" name="Google Shape;5132;p65">
              <a:extLst>
                <a:ext uri="{FF2B5EF4-FFF2-40B4-BE49-F238E27FC236}">
                  <a16:creationId xmlns:a16="http://schemas.microsoft.com/office/drawing/2014/main" id="{B4EB458E-D488-47BC-B898-FD35EB0120AA}"/>
                </a:ext>
              </a:extLst>
            </p:cNvPr>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Industrial Temperature Control</a:t>
              </a:r>
              <a:endParaRPr lang="en-US" dirty="0">
                <a:solidFill>
                  <a:schemeClr val="tx1"/>
                </a:solidFill>
                <a:latin typeface="Montserrat" panose="020B0604020202020204" charset="0"/>
                <a:ea typeface="Lato"/>
                <a:cs typeface="Lato"/>
                <a:sym typeface="Lato"/>
              </a:endParaRPr>
            </a:p>
          </p:txBody>
        </p:sp>
        <p:sp>
          <p:nvSpPr>
            <p:cNvPr id="15" name="Google Shape;5133;p65">
              <a:extLst>
                <a:ext uri="{FF2B5EF4-FFF2-40B4-BE49-F238E27FC236}">
                  <a16:creationId xmlns:a16="http://schemas.microsoft.com/office/drawing/2014/main" id="{6E7AFAD2-003C-43A7-8C50-9FB584C466EE}"/>
                </a:ext>
              </a:extLst>
            </p:cNvPr>
            <p:cNvSpPr/>
            <p:nvPr/>
          </p:nvSpPr>
          <p:spPr>
            <a:xfrm>
              <a:off x="8136227"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34;p65">
              <a:extLst>
                <a:ext uri="{FF2B5EF4-FFF2-40B4-BE49-F238E27FC236}">
                  <a16:creationId xmlns:a16="http://schemas.microsoft.com/office/drawing/2014/main" id="{6B737136-02C0-4980-9518-7AAD9AFEA2F6}"/>
                </a:ext>
              </a:extLst>
            </p:cNvPr>
            <p:cNvSpPr/>
            <p:nvPr/>
          </p:nvSpPr>
          <p:spPr>
            <a:xfrm>
              <a:off x="8364828"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5131;p65">
            <a:extLst>
              <a:ext uri="{FF2B5EF4-FFF2-40B4-BE49-F238E27FC236}">
                <a16:creationId xmlns:a16="http://schemas.microsoft.com/office/drawing/2014/main" id="{2532DAB5-E5E5-4F96-8ED5-D2DBD9C04571}"/>
              </a:ext>
            </a:extLst>
          </p:cNvPr>
          <p:cNvGrpSpPr/>
          <p:nvPr/>
        </p:nvGrpSpPr>
        <p:grpSpPr>
          <a:xfrm>
            <a:off x="1013179" y="2962710"/>
            <a:ext cx="3292087" cy="481810"/>
            <a:chOff x="6336018" y="3733725"/>
            <a:chExt cx="1631933" cy="351312"/>
          </a:xfrm>
        </p:grpSpPr>
        <p:sp>
          <p:nvSpPr>
            <p:cNvPr id="18" name="Google Shape;5132;p65">
              <a:extLst>
                <a:ext uri="{FF2B5EF4-FFF2-40B4-BE49-F238E27FC236}">
                  <a16:creationId xmlns:a16="http://schemas.microsoft.com/office/drawing/2014/main" id="{E4D92268-ED6F-4D98-B48D-76AEF3A03E92}"/>
                </a:ext>
              </a:extLst>
            </p:cNvPr>
            <p:cNvSpPr/>
            <p:nvPr/>
          </p:nvSpPr>
          <p:spPr>
            <a:xfrm>
              <a:off x="6336018" y="3733737"/>
              <a:ext cx="117621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r>
                <a:rPr lang="en-US" sz="1400" b="1" dirty="0">
                  <a:solidFill>
                    <a:schemeClr val="tx1"/>
                  </a:solidFill>
                  <a:latin typeface="Montserrat" panose="020B0604020202020204" charset="0"/>
                </a:rPr>
                <a:t>Vehicle Tracking</a:t>
              </a:r>
              <a:endParaRPr lang="en-US" dirty="0">
                <a:solidFill>
                  <a:schemeClr val="tx1"/>
                </a:solidFill>
                <a:latin typeface="Montserrat" panose="020B0604020202020204" charset="0"/>
                <a:ea typeface="Lato"/>
                <a:cs typeface="Lato"/>
                <a:sym typeface="Lato"/>
              </a:endParaRPr>
            </a:p>
          </p:txBody>
        </p:sp>
        <p:sp>
          <p:nvSpPr>
            <p:cNvPr id="19" name="Google Shape;5133;p65">
              <a:extLst>
                <a:ext uri="{FF2B5EF4-FFF2-40B4-BE49-F238E27FC236}">
                  <a16:creationId xmlns:a16="http://schemas.microsoft.com/office/drawing/2014/main" id="{1D00788E-56E5-4922-8A8F-4F7AF9CBEBB9}"/>
                </a:ext>
              </a:extLst>
            </p:cNvPr>
            <p:cNvSpPr/>
            <p:nvPr/>
          </p:nvSpPr>
          <p:spPr>
            <a:xfrm>
              <a:off x="74305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134;p65">
              <a:extLst>
                <a:ext uri="{FF2B5EF4-FFF2-40B4-BE49-F238E27FC236}">
                  <a16:creationId xmlns:a16="http://schemas.microsoft.com/office/drawing/2014/main" id="{FEB4EF4C-5DCE-41E9-9BE6-FDEB280EA6CD}"/>
                </a:ext>
              </a:extLst>
            </p:cNvPr>
            <p:cNvSpPr/>
            <p:nvPr/>
          </p:nvSpPr>
          <p:spPr>
            <a:xfrm>
              <a:off x="7659154" y="3733725"/>
              <a:ext cx="308797"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slide19">
            <a:hlinkClick r:id="" action="ppaction://media"/>
            <a:extLst>
              <a:ext uri="{FF2B5EF4-FFF2-40B4-BE49-F238E27FC236}">
                <a16:creationId xmlns:a16="http://schemas.microsoft.com/office/drawing/2014/main" id="{BC982C0D-2165-4D71-AFA6-843480B753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5" y="3649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1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Operating System</a:t>
            </a:r>
            <a:endParaRPr dirty="0"/>
          </a:p>
          <a:p>
            <a:pPr marL="0" lvl="0" indent="0" algn="l" rtl="0">
              <a:spcBef>
                <a:spcPts val="0"/>
              </a:spcBef>
              <a:spcAft>
                <a:spcPts val="0"/>
              </a:spcAft>
              <a:buNone/>
            </a:pPr>
            <a:endParaRPr sz="2800" dirty="0"/>
          </a:p>
          <a:p>
            <a:pPr marL="0" lvl="0" indent="0" algn="l" rtl="0">
              <a:spcBef>
                <a:spcPts val="0"/>
              </a:spcBef>
              <a:spcAft>
                <a:spcPts val="0"/>
              </a:spcAft>
              <a:buNone/>
            </a:pPr>
            <a:endParaRPr dirty="0"/>
          </a:p>
        </p:txBody>
      </p:sp>
      <p:sp>
        <p:nvSpPr>
          <p:cNvPr id="141" name="Google Shape;141;p14"/>
          <p:cNvSpPr txBox="1">
            <a:spLocks noGrp="1"/>
          </p:cNvSpPr>
          <p:nvPr>
            <p:ph type="subTitle" idx="1"/>
          </p:nvPr>
        </p:nvSpPr>
        <p:spPr>
          <a:xfrm>
            <a:off x="4925291" y="2571750"/>
            <a:ext cx="4428600"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500" dirty="0">
                <a:latin typeface="Montserrat"/>
                <a:ea typeface="Montserrat"/>
                <a:cs typeface="Montserrat"/>
                <a:sym typeface="Montserrat"/>
              </a:rPr>
              <a:t>Theory Assignment 1</a:t>
            </a:r>
            <a:endParaRPr sz="10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2"/>
          <p:cNvSpPr txBox="1">
            <a:spLocks noGrp="1"/>
          </p:cNvSpPr>
          <p:nvPr>
            <p:ph type="body" idx="1"/>
          </p:nvPr>
        </p:nvSpPr>
        <p:spPr>
          <a:xfrm>
            <a:off x="1012550" y="1464825"/>
            <a:ext cx="7799980" cy="3334086"/>
          </a:xfrm>
          <a:prstGeom prst="rect">
            <a:avLst/>
          </a:prstGeom>
        </p:spPr>
        <p:txBody>
          <a:bodyPr spcFirstLastPara="1" wrap="square" lIns="91425" tIns="91425" rIns="91425" bIns="91425" anchor="t" anchorCtr="0">
            <a:noAutofit/>
          </a:bodyPr>
          <a:lstStyle/>
          <a:p>
            <a:pPr marL="457200" lvl="0" indent="-311150" algn="l" rtl="0">
              <a:lnSpc>
                <a:spcPct val="100000"/>
              </a:lnSpc>
              <a:spcBef>
                <a:spcPts val="600"/>
              </a:spcBef>
              <a:spcAft>
                <a:spcPts val="0"/>
              </a:spcAft>
              <a:buClr>
                <a:srgbClr val="FFFFFF"/>
              </a:buClr>
              <a:buSzPts val="1300"/>
              <a:buChar char="➢"/>
            </a:pPr>
            <a:r>
              <a:rPr lang="en-GB" sz="1400" dirty="0">
                <a:solidFill>
                  <a:srgbClr val="FFFFFF"/>
                </a:solidFill>
                <a:latin typeface="Montserrat" panose="020B0604020202020204" charset="0"/>
                <a:ea typeface="Arial"/>
                <a:cs typeface="Arial"/>
                <a:sym typeface="Arial"/>
              </a:rPr>
              <a:t>Office Equipment</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err="1">
                <a:solidFill>
                  <a:srgbClr val="FFFFFF"/>
                </a:solidFill>
                <a:latin typeface="Arial"/>
                <a:ea typeface="Arial"/>
                <a:cs typeface="Arial"/>
                <a:sym typeface="Arial"/>
              </a:rPr>
              <a:t>Iike</a:t>
            </a:r>
            <a:r>
              <a:rPr lang="en-GB" sz="1400" dirty="0">
                <a:solidFill>
                  <a:srgbClr val="FFFFFF"/>
                </a:solidFill>
                <a:latin typeface="Arial"/>
                <a:ea typeface="Arial"/>
                <a:cs typeface="Arial"/>
                <a:sym typeface="Arial"/>
              </a:rPr>
              <a:t> </a:t>
            </a:r>
            <a:r>
              <a:rPr lang="en-GB" sz="1400" dirty="0">
                <a:solidFill>
                  <a:srgbClr val="FFFFFF"/>
                </a:solidFill>
                <a:latin typeface="Times New Roman"/>
                <a:ea typeface="Times New Roman"/>
                <a:cs typeface="Times New Roman"/>
                <a:sym typeface="Times New Roman"/>
              </a:rPr>
              <a:t>printer, copier, fax</a:t>
            </a:r>
            <a:endParaRPr sz="1200" dirty="0">
              <a:solidFill>
                <a:srgbClr val="FFFFFF"/>
              </a:solidFill>
              <a:latin typeface="Arial"/>
              <a:ea typeface="Arial"/>
              <a:cs typeface="Arial"/>
              <a:sym typeface="Arial"/>
            </a:endParaRPr>
          </a:p>
          <a:p>
            <a:pPr>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Tools</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err="1">
                <a:solidFill>
                  <a:srgbClr val="FFFFFF"/>
                </a:solidFill>
                <a:latin typeface="Times New Roman"/>
                <a:ea typeface="Times New Roman"/>
                <a:cs typeface="Times New Roman"/>
                <a:sym typeface="Times New Roman"/>
              </a:rPr>
              <a:t>multimeter</a:t>
            </a:r>
            <a:r>
              <a:rPr lang="en-GB" sz="1400" dirty="0">
                <a:solidFill>
                  <a:srgbClr val="FFFFFF"/>
                </a:solidFill>
                <a:latin typeface="Times New Roman"/>
                <a:ea typeface="Times New Roman"/>
                <a:cs typeface="Times New Roman"/>
                <a:sym typeface="Times New Roman"/>
              </a:rPr>
              <a:t>, oscilloscope, line tester, GPS</a:t>
            </a:r>
            <a:endParaRPr sz="1200" dirty="0">
              <a:solidFill>
                <a:srgbClr val="FFFFFF"/>
              </a:solidFill>
              <a:latin typeface="Arial"/>
              <a:ea typeface="Arial"/>
              <a:cs typeface="Arial"/>
              <a:sym typeface="Arial"/>
            </a:endParaRPr>
          </a:p>
          <a:p>
            <a:pPr lvl="0">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Banking</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ATMs, statement printers</a:t>
            </a:r>
            <a:endParaRPr sz="1200" dirty="0">
              <a:solidFill>
                <a:srgbClr val="FFFFFF"/>
              </a:solidFill>
              <a:latin typeface="Arial"/>
              <a:ea typeface="Arial"/>
              <a:cs typeface="Arial"/>
              <a:sym typeface="Arial"/>
            </a:endParaRPr>
          </a:p>
          <a:p>
            <a:pPr>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Automobiles</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engine management, trip computer, cruise control, immobilizer, car alarm, airbag</a:t>
            </a:r>
            <a:endParaRPr sz="1200" dirty="0">
              <a:solidFill>
                <a:srgbClr val="FFFFFF"/>
              </a:solidFill>
              <a:latin typeface="Arial"/>
              <a:ea typeface="Arial"/>
              <a:cs typeface="Arial"/>
              <a:sym typeface="Arial"/>
            </a:endParaRPr>
          </a:p>
          <a:p>
            <a:pPr lvl="0">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Building Systems</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elevator, heater, air conditioning, lighting, key card entries, locks, alarm systems</a:t>
            </a:r>
            <a:endParaRPr sz="1200" dirty="0">
              <a:solidFill>
                <a:srgbClr val="FFFFFF"/>
              </a:solidFill>
              <a:latin typeface="Arial"/>
              <a:ea typeface="Arial"/>
              <a:cs typeface="Arial"/>
              <a:sym typeface="Arial"/>
            </a:endParaRPr>
          </a:p>
          <a:p>
            <a:pPr>
              <a:lnSpc>
                <a:spcPct val="100000"/>
              </a:lnSpc>
              <a:spcBef>
                <a:spcPts val="600"/>
              </a:spcBef>
              <a:buClr>
                <a:srgbClr val="FFFFFF"/>
              </a:buClr>
              <a:buFont typeface="Lato"/>
              <a:buChar char="➢"/>
            </a:pPr>
            <a:r>
              <a:rPr lang="en-GB" sz="1400" dirty="0">
                <a:solidFill>
                  <a:srgbClr val="FFFFFF"/>
                </a:solidFill>
                <a:latin typeface="Montserrat" panose="020B0604020202020204" charset="0"/>
                <a:ea typeface="Arial"/>
                <a:cs typeface="Arial"/>
                <a:sym typeface="Arial"/>
              </a:rPr>
              <a:t>Agriculture</a:t>
            </a:r>
            <a:endParaRPr sz="1400" dirty="0">
              <a:solidFill>
                <a:srgbClr val="FFFFFF"/>
              </a:solidFill>
              <a:latin typeface="Montserrat" panose="020B0604020202020204" charset="0"/>
              <a:ea typeface="Arial"/>
              <a:cs typeface="Arial"/>
              <a:sym typeface="Arial"/>
            </a:endParaRPr>
          </a:p>
          <a:p>
            <a:pPr marL="457200" lvl="0" indent="0" algn="l" rtl="0">
              <a:lnSpc>
                <a:spcPct val="100000"/>
              </a:lnSpc>
              <a:spcBef>
                <a:spcPts val="0"/>
              </a:spcBef>
              <a:spcAft>
                <a:spcPts val="1000"/>
              </a:spcAft>
              <a:buNone/>
            </a:pPr>
            <a:r>
              <a:rPr lang="en-GB" sz="1200" b="1" dirty="0">
                <a:solidFill>
                  <a:srgbClr val="FFFFFF"/>
                </a:solidFill>
                <a:latin typeface="Arial"/>
                <a:ea typeface="Arial"/>
                <a:cs typeface="Arial"/>
                <a:sym typeface="Arial"/>
              </a:rPr>
              <a:t>	</a:t>
            </a:r>
            <a:r>
              <a:rPr lang="en-GB" sz="1400" dirty="0">
                <a:solidFill>
                  <a:srgbClr val="FFFFFF"/>
                </a:solidFill>
                <a:latin typeface="Arial"/>
                <a:ea typeface="Arial"/>
                <a:cs typeface="Arial"/>
                <a:sym typeface="Arial"/>
              </a:rPr>
              <a:t>like </a:t>
            </a:r>
            <a:r>
              <a:rPr lang="en-GB" sz="1400" dirty="0">
                <a:solidFill>
                  <a:srgbClr val="FFFFFF"/>
                </a:solidFill>
                <a:latin typeface="Times New Roman"/>
                <a:ea typeface="Times New Roman"/>
                <a:cs typeface="Times New Roman"/>
                <a:sym typeface="Times New Roman"/>
              </a:rPr>
              <a:t>feeding systems, milking systems</a:t>
            </a:r>
            <a:endParaRPr sz="1200" dirty="0">
              <a:solidFill>
                <a:srgbClr val="FFFFFF"/>
              </a:solidFill>
              <a:latin typeface="Arial"/>
              <a:ea typeface="Arial"/>
              <a:cs typeface="Arial"/>
              <a:sym typeface="Arial"/>
            </a:endParaRPr>
          </a:p>
        </p:txBody>
      </p:sp>
      <p:sp>
        <p:nvSpPr>
          <p:cNvPr id="2" name="Google Shape;159;p17">
            <a:extLst>
              <a:ext uri="{FF2B5EF4-FFF2-40B4-BE49-F238E27FC236}">
                <a16:creationId xmlns:a16="http://schemas.microsoft.com/office/drawing/2014/main" id="{3255F8C2-99F1-4A13-9DE7-FF9B7B2058E9}"/>
              </a:ext>
            </a:extLst>
          </p:cNvPr>
          <p:cNvSpPr/>
          <p:nvPr/>
        </p:nvSpPr>
        <p:spPr>
          <a:xfrm>
            <a:off x="786075" y="344589"/>
            <a:ext cx="3952180"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300" b="1" dirty="0">
                <a:solidFill>
                  <a:schemeClr val="lt1"/>
                </a:solidFill>
              </a:rPr>
              <a:t>Some More Applications</a:t>
            </a:r>
          </a:p>
        </p:txBody>
      </p:sp>
      <p:pic>
        <p:nvPicPr>
          <p:cNvPr id="3" name="slide20">
            <a:hlinkClick r:id="" action="ppaction://media"/>
            <a:extLst>
              <a:ext uri="{FF2B5EF4-FFF2-40B4-BE49-F238E27FC236}">
                <a16:creationId xmlns:a16="http://schemas.microsoft.com/office/drawing/2014/main" id="{2CA1CD6B-4C6E-463F-AAE9-A4FC7EFE42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5" y="3649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09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12CFB51-54AA-4F67-845A-8835EB5CC616}"/>
              </a:ext>
            </a:extLst>
          </p:cNvPr>
          <p:cNvSpPr>
            <a:spLocks noGrp="1"/>
          </p:cNvSpPr>
          <p:nvPr>
            <p:ph type="title"/>
          </p:nvPr>
        </p:nvSpPr>
        <p:spPr>
          <a:xfrm>
            <a:off x="823850" y="1284675"/>
            <a:ext cx="4776000" cy="2570352"/>
          </a:xfrm>
        </p:spPr>
        <p:txBody>
          <a:bodyPr/>
          <a:lstStyle/>
          <a:p>
            <a:r>
              <a:rPr lang="en-US" b="1" dirty="0">
                <a:latin typeface="Montserrat" panose="020B0604020202020204" charset="0"/>
              </a:rPr>
              <a:t>Thank You</a:t>
            </a:r>
            <a:endParaRPr lang="en-IN" b="1" dirty="0">
              <a:latin typeface="Montserrat" panose="020B0604020202020204" charset="0"/>
            </a:endParaRPr>
          </a:p>
        </p:txBody>
      </p:sp>
    </p:spTree>
    <p:extLst>
      <p:ext uri="{BB962C8B-B14F-4D97-AF65-F5344CB8AC3E}">
        <p14:creationId xmlns:p14="http://schemas.microsoft.com/office/powerpoint/2010/main" val="36185687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712200" y="1085325"/>
            <a:ext cx="47760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dirty="0"/>
              <a:t>Problem</a:t>
            </a:r>
            <a:endParaRPr sz="4800" dirty="0"/>
          </a:p>
        </p:txBody>
      </p:sp>
      <p:sp>
        <p:nvSpPr>
          <p:cNvPr id="147" name="Google Shape;147;p15"/>
          <p:cNvSpPr txBox="1">
            <a:spLocks noGrp="1"/>
          </p:cNvSpPr>
          <p:nvPr>
            <p:ph type="body" idx="1"/>
          </p:nvPr>
        </p:nvSpPr>
        <p:spPr>
          <a:xfrm>
            <a:off x="712200" y="3212468"/>
            <a:ext cx="5256900" cy="121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700" dirty="0">
                <a:latin typeface="Montserrat" panose="020B0604020202020204" charset="0"/>
              </a:rPr>
              <a:t>Create a nice presentation (PPT) to discuss / explain, with examples, on the topic </a:t>
            </a:r>
            <a:r>
              <a:rPr lang="en-GB" sz="1800" b="1" dirty="0">
                <a:latin typeface="Montserrat" panose="020B0604020202020204" charset="0"/>
              </a:rPr>
              <a:t>Embedded System</a:t>
            </a:r>
            <a:endParaRPr sz="1800" b="1" dirty="0">
              <a:latin typeface="Montserrat" panose="020B060402020202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93875" y="399525"/>
            <a:ext cx="59145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000"/>
              <a:t>Table Of Contents</a:t>
            </a:r>
            <a:endParaRPr sz="4000"/>
          </a:p>
        </p:txBody>
      </p:sp>
      <p:sp>
        <p:nvSpPr>
          <p:cNvPr id="153" name="Google Shape;153;p16"/>
          <p:cNvSpPr txBox="1">
            <a:spLocks noGrp="1"/>
          </p:cNvSpPr>
          <p:nvPr>
            <p:ph type="body" idx="1"/>
          </p:nvPr>
        </p:nvSpPr>
        <p:spPr>
          <a:xfrm>
            <a:off x="300201" y="1198875"/>
            <a:ext cx="5914500" cy="3545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Arial"/>
              <a:buAutoNum type="arabicParenR"/>
            </a:pPr>
            <a:r>
              <a:rPr lang="en-GB" sz="1400" b="1" dirty="0">
                <a:latin typeface="Arial"/>
                <a:ea typeface="Arial"/>
                <a:cs typeface="Arial"/>
                <a:sym typeface="Arial"/>
              </a:rPr>
              <a:t>Definition</a:t>
            </a:r>
            <a:endParaRPr sz="1400" b="1" dirty="0">
              <a:latin typeface="Arial"/>
              <a:ea typeface="Arial"/>
              <a:cs typeface="Arial"/>
              <a:sym typeface="Arial"/>
            </a:endParaRPr>
          </a:p>
          <a:p>
            <a:pPr marL="457200" lvl="0" indent="-317500" algn="l" rtl="0">
              <a:spcBef>
                <a:spcPts val="0"/>
              </a:spcBef>
              <a:spcAft>
                <a:spcPts val="0"/>
              </a:spcAft>
              <a:buSzPts val="1400"/>
              <a:buFont typeface="Arial"/>
              <a:buAutoNum type="arabicParenR"/>
            </a:pPr>
            <a:r>
              <a:rPr lang="en-GB" sz="1400" b="1" dirty="0">
                <a:latin typeface="Arial"/>
                <a:ea typeface="Arial"/>
                <a:cs typeface="Arial"/>
                <a:sym typeface="Arial"/>
              </a:rPr>
              <a:t>Need of Embedded system</a:t>
            </a:r>
            <a:endParaRPr sz="1400" b="1" dirty="0">
              <a:latin typeface="Arial"/>
              <a:ea typeface="Arial"/>
              <a:cs typeface="Arial"/>
              <a:sym typeface="Arial"/>
            </a:endParaRPr>
          </a:p>
          <a:p>
            <a:pPr marL="457200" lvl="0" indent="-317500" algn="l" rtl="0">
              <a:lnSpc>
                <a:spcPct val="121000"/>
              </a:lnSpc>
              <a:spcBef>
                <a:spcPts val="0"/>
              </a:spcBef>
              <a:spcAft>
                <a:spcPts val="0"/>
              </a:spcAft>
              <a:buSzPts val="1400"/>
              <a:buFont typeface="Arial"/>
              <a:buAutoNum type="arabicParenR"/>
            </a:pPr>
            <a:r>
              <a:rPr lang="en-GB" sz="1500" b="1" dirty="0">
                <a:latin typeface="Arial"/>
                <a:ea typeface="Arial"/>
                <a:cs typeface="Arial"/>
                <a:sym typeface="Arial"/>
              </a:rPr>
              <a:t>Characteristics of embedded systems </a:t>
            </a:r>
            <a:endParaRPr sz="1500" b="1" dirty="0">
              <a:latin typeface="Arial"/>
              <a:ea typeface="Arial"/>
              <a:cs typeface="Arial"/>
              <a:sym typeface="Arial"/>
            </a:endParaRPr>
          </a:p>
          <a:p>
            <a:pPr marL="457200" lvl="0" indent="-317500" algn="l" rtl="0">
              <a:lnSpc>
                <a:spcPct val="121000"/>
              </a:lnSpc>
              <a:spcBef>
                <a:spcPts val="0"/>
              </a:spcBef>
              <a:spcAft>
                <a:spcPts val="0"/>
              </a:spcAft>
              <a:buSzPts val="1400"/>
              <a:buFont typeface="Arial"/>
              <a:buAutoNum type="arabicParenR"/>
            </a:pPr>
            <a:r>
              <a:rPr lang="en-GB" sz="1500" b="1" dirty="0">
                <a:latin typeface="Arial"/>
                <a:ea typeface="Arial"/>
                <a:cs typeface="Arial"/>
                <a:sym typeface="Arial"/>
              </a:rPr>
              <a:t>Classification of embedded systems</a:t>
            </a:r>
            <a:endParaRPr sz="1500" b="1" dirty="0">
              <a:latin typeface="Arial"/>
              <a:ea typeface="Arial"/>
              <a:cs typeface="Arial"/>
              <a:sym typeface="Arial"/>
            </a:endParaRPr>
          </a:p>
          <a:p>
            <a:pPr marL="914400" lvl="0" indent="-323850" algn="l" rtl="0">
              <a:lnSpc>
                <a:spcPct val="121000"/>
              </a:lnSpc>
              <a:spcBef>
                <a:spcPts val="0"/>
              </a:spcBef>
              <a:spcAft>
                <a:spcPts val="0"/>
              </a:spcAft>
              <a:buSzPts val="1500"/>
              <a:buFont typeface="Arial"/>
              <a:buAutoNum type="alphaLcParenR"/>
            </a:pPr>
            <a:r>
              <a:rPr lang="en-GB" sz="1500" b="1" dirty="0">
                <a:latin typeface="Arial"/>
                <a:ea typeface="Arial"/>
                <a:cs typeface="Arial"/>
                <a:sym typeface="Arial"/>
              </a:rPr>
              <a:t>Based on application and functional area</a:t>
            </a:r>
            <a:endParaRPr sz="1500" b="1" dirty="0">
              <a:latin typeface="Arial"/>
              <a:ea typeface="Arial"/>
              <a:cs typeface="Arial"/>
              <a:sym typeface="Arial"/>
            </a:endParaRPr>
          </a:p>
          <a:p>
            <a:pPr marL="457200" lvl="0" indent="0" algn="l" rtl="0">
              <a:lnSpc>
                <a:spcPct val="121000"/>
              </a:lnSpc>
              <a:spcBef>
                <a:spcPts val="0"/>
              </a:spcBef>
              <a:spcAft>
                <a:spcPts val="0"/>
              </a:spcAft>
              <a:buNone/>
            </a:pPr>
            <a:r>
              <a:rPr lang="en-GB" sz="1500" b="1" dirty="0">
                <a:latin typeface="Arial"/>
                <a:ea typeface="Arial"/>
                <a:cs typeface="Arial"/>
                <a:sym typeface="Arial"/>
              </a:rPr>
              <a:t>  b)	Based on the performance of the microcontroller</a:t>
            </a:r>
          </a:p>
          <a:p>
            <a:pPr marL="139700" lvl="0" indent="0" algn="l" rtl="0">
              <a:spcBef>
                <a:spcPts val="0"/>
              </a:spcBef>
              <a:spcAft>
                <a:spcPts val="0"/>
              </a:spcAft>
              <a:buSzPts val="1400"/>
              <a:buNone/>
            </a:pPr>
            <a:r>
              <a:rPr lang="en-GB" sz="1400" b="1" dirty="0">
                <a:latin typeface="Arial"/>
                <a:ea typeface="Arial"/>
                <a:cs typeface="Arial"/>
                <a:sym typeface="Arial"/>
              </a:rPr>
              <a:t>5)   Components of embedded system</a:t>
            </a:r>
            <a:endParaRPr sz="1400" b="1" dirty="0">
              <a:latin typeface="Arial"/>
              <a:ea typeface="Arial"/>
              <a:cs typeface="Arial"/>
              <a:sym typeface="Arial"/>
            </a:endParaRPr>
          </a:p>
          <a:p>
            <a:pPr marL="914400" lvl="1" indent="-317500" algn="l" rtl="0">
              <a:spcBef>
                <a:spcPts val="0"/>
              </a:spcBef>
              <a:spcAft>
                <a:spcPts val="0"/>
              </a:spcAft>
              <a:buSzPts val="1400"/>
              <a:buFont typeface="Arial"/>
              <a:buAutoNum type="alphaLcParenR"/>
            </a:pPr>
            <a:r>
              <a:rPr lang="en-GB" sz="1400" b="1" dirty="0">
                <a:latin typeface="Arial"/>
                <a:ea typeface="Arial"/>
                <a:cs typeface="Arial"/>
                <a:sym typeface="Arial"/>
              </a:rPr>
              <a:t>Hardware</a:t>
            </a:r>
            <a:endParaRPr sz="1400" b="1" dirty="0">
              <a:latin typeface="Arial"/>
              <a:ea typeface="Arial"/>
              <a:cs typeface="Arial"/>
              <a:sym typeface="Arial"/>
            </a:endParaRPr>
          </a:p>
          <a:p>
            <a:pPr marL="914400" lvl="1" indent="-317500" algn="l" rtl="0">
              <a:spcBef>
                <a:spcPts val="0"/>
              </a:spcBef>
              <a:spcAft>
                <a:spcPts val="0"/>
              </a:spcAft>
              <a:buSzPts val="1400"/>
              <a:buFont typeface="Arial"/>
              <a:buAutoNum type="alphaLcParenR"/>
            </a:pPr>
            <a:r>
              <a:rPr lang="en-GB" sz="1400" b="1" dirty="0">
                <a:latin typeface="Arial"/>
                <a:ea typeface="Arial"/>
                <a:cs typeface="Arial"/>
                <a:sym typeface="Arial"/>
              </a:rPr>
              <a:t>Application software</a:t>
            </a:r>
            <a:endParaRPr sz="1400" b="1" dirty="0">
              <a:latin typeface="Arial"/>
              <a:ea typeface="Arial"/>
              <a:cs typeface="Arial"/>
              <a:sym typeface="Arial"/>
            </a:endParaRPr>
          </a:p>
          <a:p>
            <a:pPr marL="914400" lvl="1" indent="-317500" algn="l" rtl="0">
              <a:spcBef>
                <a:spcPts val="0"/>
              </a:spcBef>
              <a:spcAft>
                <a:spcPts val="0"/>
              </a:spcAft>
              <a:buSzPts val="1400"/>
              <a:buFont typeface="Arial"/>
              <a:buAutoNum type="alphaLcParenR"/>
            </a:pPr>
            <a:r>
              <a:rPr lang="en-GB" sz="1400" b="1" dirty="0">
                <a:latin typeface="Arial"/>
                <a:ea typeface="Arial"/>
                <a:cs typeface="Arial"/>
                <a:sym typeface="Arial"/>
              </a:rPr>
              <a:t>Real-time operating system</a:t>
            </a:r>
            <a:endParaRPr sz="1400" b="1" dirty="0">
              <a:latin typeface="Arial"/>
              <a:ea typeface="Arial"/>
              <a:cs typeface="Arial"/>
              <a:sym typeface="Arial"/>
            </a:endParaRPr>
          </a:p>
          <a:p>
            <a:pPr marL="482600" lvl="0" indent="-342900" algn="l" rtl="0">
              <a:spcBef>
                <a:spcPts val="0"/>
              </a:spcBef>
              <a:spcAft>
                <a:spcPts val="0"/>
              </a:spcAft>
              <a:buSzPts val="1400"/>
              <a:buAutoNum type="arabicParenR" startAt="6"/>
            </a:pPr>
            <a:r>
              <a:rPr lang="en-GB" sz="1400" b="1" dirty="0">
                <a:latin typeface="Arial"/>
                <a:ea typeface="Arial"/>
                <a:cs typeface="Arial"/>
                <a:sym typeface="Arial"/>
              </a:rPr>
              <a:t>Program and Data Memory</a:t>
            </a:r>
          </a:p>
          <a:p>
            <a:pPr marL="482600" lvl="0" indent="-342900" algn="l" rtl="0">
              <a:spcBef>
                <a:spcPts val="0"/>
              </a:spcBef>
              <a:spcAft>
                <a:spcPts val="0"/>
              </a:spcAft>
              <a:buSzPts val="1400"/>
              <a:buAutoNum type="arabicParenR" startAt="6"/>
            </a:pPr>
            <a:r>
              <a:rPr lang="en-GB" sz="1400" b="1" dirty="0">
                <a:latin typeface="Arial"/>
                <a:ea typeface="Arial"/>
                <a:cs typeface="Arial"/>
                <a:sym typeface="Arial"/>
              </a:rPr>
              <a:t>Embedded System Design Challenges</a:t>
            </a:r>
          </a:p>
          <a:p>
            <a:pPr marL="482600" lvl="0" indent="-342900" algn="l" rtl="0">
              <a:spcBef>
                <a:spcPts val="0"/>
              </a:spcBef>
              <a:spcAft>
                <a:spcPts val="0"/>
              </a:spcAft>
              <a:buSzPts val="1400"/>
              <a:buAutoNum type="arabicParenR" startAt="6"/>
            </a:pPr>
            <a:r>
              <a:rPr lang="en-GB" sz="1400" b="1" dirty="0">
                <a:latin typeface="Arial"/>
                <a:ea typeface="Arial"/>
                <a:cs typeface="Arial"/>
                <a:sym typeface="Arial"/>
              </a:rPr>
              <a:t>Applications</a:t>
            </a:r>
            <a:endParaRPr sz="1400" b="1" dirty="0">
              <a:latin typeface="Arial"/>
              <a:ea typeface="Arial"/>
              <a:cs typeface="Arial"/>
              <a:sym typeface="Arial"/>
            </a:endParaRPr>
          </a:p>
          <a:p>
            <a:pPr marL="0" lvl="0" indent="0" algn="l" rtl="0">
              <a:spcBef>
                <a:spcPts val="0"/>
              </a:spcBef>
              <a:spcAft>
                <a:spcPts val="1600"/>
              </a:spcAft>
              <a:buNone/>
            </a:pPr>
            <a:endParaRPr dirty="0"/>
          </a:p>
        </p:txBody>
      </p:sp>
      <p:pic>
        <p:nvPicPr>
          <p:cNvPr id="2" name="Slide4">
            <a:hlinkClick r:id="" action="ppaction://media"/>
            <a:extLst>
              <a:ext uri="{FF2B5EF4-FFF2-40B4-BE49-F238E27FC236}">
                <a16:creationId xmlns:a16="http://schemas.microsoft.com/office/drawing/2014/main" id="{65B3C27B-A790-4E58-A247-54981175C7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40525" y="4403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543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body" idx="1"/>
          </p:nvPr>
        </p:nvSpPr>
        <p:spPr>
          <a:xfrm>
            <a:off x="1441950" y="1869650"/>
            <a:ext cx="7038900" cy="1004100"/>
          </a:xfrm>
          <a:prstGeom prst="rect">
            <a:avLst/>
          </a:prstGeom>
          <a:noFill/>
          <a:ln>
            <a:noFill/>
          </a:ln>
        </p:spPr>
        <p:txBody>
          <a:bodyPr spcFirstLastPara="1" wrap="square" lIns="91425" tIns="91425" rIns="91425" bIns="91425" anchor="t" anchorCtr="0">
            <a:noAutofit/>
          </a:bodyPr>
          <a:lstStyle/>
          <a:p>
            <a:pPr marL="457200" lvl="0" indent="-314325" algn="l" rtl="0">
              <a:spcBef>
                <a:spcPts val="0"/>
              </a:spcBef>
              <a:spcAft>
                <a:spcPts val="0"/>
              </a:spcAft>
              <a:buClr>
                <a:srgbClr val="FFFFFF"/>
              </a:buClr>
              <a:buSzPts val="1350"/>
              <a:buFont typeface="Arial"/>
              <a:buChar char="●"/>
            </a:pPr>
            <a:r>
              <a:rPr lang="en-GB" sz="1800" b="1" dirty="0">
                <a:solidFill>
                  <a:srgbClr val="FFFFFF"/>
                </a:solidFill>
                <a:latin typeface="Arial"/>
                <a:ea typeface="Arial"/>
                <a:cs typeface="Arial"/>
                <a:sym typeface="Arial"/>
              </a:rPr>
              <a:t>Combination of computer hardware and software designed which together form a component in a larger system.</a:t>
            </a:r>
            <a:endParaRPr sz="1800" b="1" dirty="0">
              <a:solidFill>
                <a:srgbClr val="FFFFFF"/>
              </a:solidFill>
              <a:latin typeface="Arial"/>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p:txBody>
      </p:sp>
      <p:sp>
        <p:nvSpPr>
          <p:cNvPr id="159" name="Google Shape;159;p17"/>
          <p:cNvSpPr/>
          <p:nvPr/>
        </p:nvSpPr>
        <p:spPr>
          <a:xfrm>
            <a:off x="786073" y="344589"/>
            <a:ext cx="2041500"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300" b="1" dirty="0">
                <a:solidFill>
                  <a:schemeClr val="lt1"/>
                </a:solidFill>
              </a:rPr>
              <a:t>Definition</a:t>
            </a:r>
            <a:endParaRPr sz="2300" dirty="0"/>
          </a:p>
        </p:txBody>
      </p:sp>
      <p:sp>
        <p:nvSpPr>
          <p:cNvPr id="160" name="Google Shape;160;p17"/>
          <p:cNvSpPr txBox="1">
            <a:spLocks noGrp="1"/>
          </p:cNvSpPr>
          <p:nvPr>
            <p:ph type="body" idx="1"/>
          </p:nvPr>
        </p:nvSpPr>
        <p:spPr>
          <a:xfrm>
            <a:off x="1441950" y="3325800"/>
            <a:ext cx="7038900" cy="1004100"/>
          </a:xfrm>
          <a:prstGeom prst="rect">
            <a:avLst/>
          </a:prstGeom>
          <a:noFill/>
          <a:ln>
            <a:noFill/>
          </a:ln>
        </p:spPr>
        <p:txBody>
          <a:bodyPr spcFirstLastPara="1" wrap="square" lIns="91425" tIns="91425" rIns="91425" bIns="91425" anchor="t" anchorCtr="0">
            <a:noAutofit/>
          </a:bodyPr>
          <a:lstStyle/>
          <a:p>
            <a:pPr marL="457200" lvl="0" indent="-314325" algn="l" rtl="0">
              <a:spcBef>
                <a:spcPts val="0"/>
              </a:spcBef>
              <a:spcAft>
                <a:spcPts val="0"/>
              </a:spcAft>
              <a:buClr>
                <a:srgbClr val="FFFFFF"/>
              </a:buClr>
              <a:buSzPts val="1350"/>
              <a:buFont typeface="Arial"/>
              <a:buChar char="●"/>
            </a:pPr>
            <a:r>
              <a:rPr lang="en-GB" sz="1800" b="1" dirty="0">
                <a:latin typeface="Arial"/>
                <a:ea typeface="Arial"/>
                <a:cs typeface="Arial"/>
                <a:sym typeface="Arial"/>
              </a:rPr>
              <a:t>An embedded system is a computer system of special type for performing some dedicated tasks</a:t>
            </a:r>
            <a:endParaRPr sz="1350" b="1" dirty="0">
              <a:latin typeface="Arial"/>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a:p>
            <a:pPr marL="0" lvl="0" indent="0" algn="l" rtl="0">
              <a:spcBef>
                <a:spcPts val="0"/>
              </a:spcBef>
              <a:spcAft>
                <a:spcPts val="0"/>
              </a:spcAft>
              <a:buNone/>
            </a:pPr>
            <a:endParaRPr sz="1350" b="1" dirty="0">
              <a:solidFill>
                <a:srgbClr val="FFFFFF"/>
              </a:solidFill>
              <a:latin typeface="Arial"/>
              <a:ea typeface="Arial"/>
              <a:cs typeface="Arial"/>
              <a:sym typeface="Arial"/>
            </a:endParaRPr>
          </a:p>
        </p:txBody>
      </p:sp>
      <p:pic>
        <p:nvPicPr>
          <p:cNvPr id="2" name="slide5">
            <a:hlinkClick r:id="" action="ppaction://media"/>
            <a:extLst>
              <a:ext uri="{FF2B5EF4-FFF2-40B4-BE49-F238E27FC236}">
                <a16:creationId xmlns:a16="http://schemas.microsoft.com/office/drawing/2014/main" id="{21A17028-FD6C-44A0-822C-C967C3C1F4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3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8"/>
          <p:cNvSpPr txBox="1">
            <a:spLocks noGrp="1"/>
          </p:cNvSpPr>
          <p:nvPr>
            <p:ph type="body" idx="1"/>
          </p:nvPr>
        </p:nvSpPr>
        <p:spPr>
          <a:xfrm>
            <a:off x="1297500" y="1686800"/>
            <a:ext cx="7038900" cy="13023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Arial"/>
              <a:buChar char="●"/>
            </a:pPr>
            <a:r>
              <a:rPr lang="en-GB" sz="1600" dirty="0">
                <a:latin typeface="Arial"/>
                <a:ea typeface="Arial"/>
                <a:cs typeface="Arial"/>
                <a:sym typeface="Arial"/>
              </a:rPr>
              <a:t>Embedded systems are needed because general computers, like PCs, would be so much expensive for the bulk of product that incorporate some kind of embedded system technology.</a:t>
            </a:r>
            <a:endParaRPr sz="1600" dirty="0">
              <a:latin typeface="Arial"/>
              <a:ea typeface="Arial"/>
              <a:cs typeface="Arial"/>
              <a:sym typeface="Arial"/>
            </a:endParaRPr>
          </a:p>
        </p:txBody>
      </p:sp>
      <p:sp>
        <p:nvSpPr>
          <p:cNvPr id="167" name="Google Shape;167;p18"/>
          <p:cNvSpPr txBox="1">
            <a:spLocks noGrp="1"/>
          </p:cNvSpPr>
          <p:nvPr>
            <p:ph type="body" idx="1"/>
          </p:nvPr>
        </p:nvSpPr>
        <p:spPr>
          <a:xfrm>
            <a:off x="1297500" y="3055500"/>
            <a:ext cx="7038900" cy="13023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Arial"/>
              <a:buChar char="●"/>
            </a:pPr>
            <a:r>
              <a:rPr lang="en-GB" sz="1600" dirty="0">
                <a:latin typeface="Arial"/>
                <a:ea typeface="Arial"/>
                <a:cs typeface="Arial"/>
                <a:sym typeface="Arial"/>
              </a:rPr>
              <a:t>Embedded systems are needed because general solutions may also fail to fulfil many useful or performance necessities like constraints in power-consumption, size-limitations, reliability or real-time performance etc.</a:t>
            </a:r>
            <a:endParaRPr sz="1600" dirty="0">
              <a:latin typeface="Arial"/>
              <a:ea typeface="Arial"/>
              <a:cs typeface="Arial"/>
              <a:sym typeface="Arial"/>
            </a:endParaRPr>
          </a:p>
        </p:txBody>
      </p:sp>
      <p:sp>
        <p:nvSpPr>
          <p:cNvPr id="2" name="Google Shape;159;p17">
            <a:extLst>
              <a:ext uri="{FF2B5EF4-FFF2-40B4-BE49-F238E27FC236}">
                <a16:creationId xmlns:a16="http://schemas.microsoft.com/office/drawing/2014/main" id="{E4325814-3C61-4080-A6E6-3106783E67F1}"/>
              </a:ext>
            </a:extLst>
          </p:cNvPr>
          <p:cNvSpPr/>
          <p:nvPr/>
        </p:nvSpPr>
        <p:spPr>
          <a:xfrm>
            <a:off x="786072" y="344589"/>
            <a:ext cx="439899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algn="ctr">
              <a:lnSpc>
                <a:spcPct val="115000"/>
              </a:lnSpc>
            </a:pPr>
            <a:r>
              <a:rPr lang="en-GB" sz="2300" b="1" dirty="0">
                <a:solidFill>
                  <a:schemeClr val="lt1"/>
                </a:solidFill>
              </a:rPr>
              <a:t>Need of Embedded system</a:t>
            </a:r>
          </a:p>
        </p:txBody>
      </p:sp>
      <p:pic>
        <p:nvPicPr>
          <p:cNvPr id="3" name="slide6">
            <a:hlinkClick r:id="" action="ppaction://media"/>
            <a:extLst>
              <a:ext uri="{FF2B5EF4-FFF2-40B4-BE49-F238E27FC236}">
                <a16:creationId xmlns:a16="http://schemas.microsoft.com/office/drawing/2014/main" id="{B4F5A023-705B-4105-BF9B-0F7C41DC59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8" y="3649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18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9"/>
          <p:cNvSpPr txBox="1">
            <a:spLocks noGrp="1"/>
          </p:cNvSpPr>
          <p:nvPr>
            <p:ph type="body" idx="1"/>
          </p:nvPr>
        </p:nvSpPr>
        <p:spPr>
          <a:xfrm>
            <a:off x="1297500" y="1639469"/>
            <a:ext cx="77322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is designed for a specified task, they can't do different things.</a:t>
            </a:r>
            <a:endParaRPr sz="1600" dirty="0"/>
          </a:p>
        </p:txBody>
      </p:sp>
      <p:sp>
        <p:nvSpPr>
          <p:cNvPr id="174" name="Google Shape;174;p19"/>
          <p:cNvSpPr txBox="1">
            <a:spLocks noGrp="1"/>
          </p:cNvSpPr>
          <p:nvPr>
            <p:ph type="body" idx="1"/>
          </p:nvPr>
        </p:nvSpPr>
        <p:spPr>
          <a:xfrm>
            <a:off x="1297500" y="217290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have very limited resources.</a:t>
            </a:r>
            <a:endParaRPr sz="1600" dirty="0"/>
          </a:p>
        </p:txBody>
      </p:sp>
      <p:sp>
        <p:nvSpPr>
          <p:cNvPr id="175" name="Google Shape;175;p19"/>
          <p:cNvSpPr txBox="1">
            <a:spLocks noGrp="1"/>
          </p:cNvSpPr>
          <p:nvPr>
            <p:ph type="body" idx="1"/>
          </p:nvPr>
        </p:nvSpPr>
        <p:spPr>
          <a:xfrm>
            <a:off x="1297500" y="270634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has to complete a specific job within a specific time.</a:t>
            </a:r>
            <a:endParaRPr sz="1600" dirty="0"/>
          </a:p>
        </p:txBody>
      </p:sp>
      <p:sp>
        <p:nvSpPr>
          <p:cNvPr id="176" name="Google Shape;176;p19"/>
          <p:cNvSpPr txBox="1">
            <a:spLocks noGrp="1"/>
          </p:cNvSpPr>
          <p:nvPr>
            <p:ph type="body" idx="1"/>
          </p:nvPr>
        </p:nvSpPr>
        <p:spPr>
          <a:xfrm>
            <a:off x="1297500" y="323978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Power consumption of the Embedded System is low.</a:t>
            </a:r>
            <a:endParaRPr sz="1600" dirty="0"/>
          </a:p>
        </p:txBody>
      </p:sp>
      <p:sp>
        <p:nvSpPr>
          <p:cNvPr id="177" name="Google Shape;177;p19"/>
          <p:cNvSpPr txBox="1">
            <a:spLocks noGrp="1"/>
          </p:cNvSpPr>
          <p:nvPr>
            <p:ph type="body" idx="1"/>
          </p:nvPr>
        </p:nvSpPr>
        <p:spPr>
          <a:xfrm>
            <a:off x="1297500" y="3773229"/>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 need is highly reliable.</a:t>
            </a:r>
            <a:endParaRPr sz="1600" dirty="0"/>
          </a:p>
        </p:txBody>
      </p:sp>
      <p:sp>
        <p:nvSpPr>
          <p:cNvPr id="178" name="Google Shape;178;p19"/>
          <p:cNvSpPr txBox="1">
            <a:spLocks noGrp="1"/>
          </p:cNvSpPr>
          <p:nvPr>
            <p:ph type="body" idx="1"/>
          </p:nvPr>
        </p:nvSpPr>
        <p:spPr>
          <a:xfrm>
            <a:off x="1297500" y="4305490"/>
            <a:ext cx="7038900" cy="40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sz="1600" dirty="0"/>
              <a:t>Embedded Systems are very cost effective.</a:t>
            </a:r>
            <a:endParaRPr sz="1600" dirty="0"/>
          </a:p>
        </p:txBody>
      </p:sp>
      <p:sp>
        <p:nvSpPr>
          <p:cNvPr id="3" name="Google Shape;159;p17">
            <a:extLst>
              <a:ext uri="{FF2B5EF4-FFF2-40B4-BE49-F238E27FC236}">
                <a16:creationId xmlns:a16="http://schemas.microsoft.com/office/drawing/2014/main" id="{16B432AB-C037-4878-BB74-74865E1B6FB0}"/>
              </a:ext>
            </a:extLst>
          </p:cNvPr>
          <p:cNvSpPr/>
          <p:nvPr/>
        </p:nvSpPr>
        <p:spPr>
          <a:xfrm>
            <a:off x="786072" y="344589"/>
            <a:ext cx="5760201"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2300" b="1" dirty="0">
                <a:solidFill>
                  <a:schemeClr val="lt1"/>
                </a:solidFill>
              </a:rPr>
              <a:t>Characteristics of embedded systems </a:t>
            </a:r>
          </a:p>
        </p:txBody>
      </p:sp>
      <p:pic>
        <p:nvPicPr>
          <p:cNvPr id="2" name="slide7">
            <a:hlinkClick r:id="" action="ppaction://media"/>
            <a:extLst>
              <a:ext uri="{FF2B5EF4-FFF2-40B4-BE49-F238E27FC236}">
                <a16:creationId xmlns:a16="http://schemas.microsoft.com/office/drawing/2014/main" id="{58151E02-56BF-40E4-9979-2366720C1C4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36400" y="3649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31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0"/>
          <p:cNvSpPr txBox="1">
            <a:spLocks noGrp="1"/>
          </p:cNvSpPr>
          <p:nvPr>
            <p:ph type="body" idx="1"/>
          </p:nvPr>
        </p:nvSpPr>
        <p:spPr>
          <a:xfrm>
            <a:off x="1297500" y="1567550"/>
            <a:ext cx="7038900" cy="15081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FFFFFF"/>
              </a:buClr>
              <a:buSzPts val="1500"/>
              <a:buFont typeface="Arial"/>
              <a:buChar char="★"/>
            </a:pPr>
            <a:r>
              <a:rPr lang="en-GB" sz="1500" b="1" dirty="0">
                <a:solidFill>
                  <a:srgbClr val="FFFFFF"/>
                </a:solidFill>
                <a:latin typeface="Arial"/>
                <a:ea typeface="Arial"/>
                <a:cs typeface="Arial"/>
                <a:sym typeface="Arial"/>
              </a:rPr>
              <a:t>Based on application and functional area</a:t>
            </a:r>
            <a:endParaRPr sz="1500" b="1"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Real Time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Stand Alone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Networked</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Mobile</a:t>
            </a:r>
            <a:endParaRPr sz="1500" dirty="0">
              <a:solidFill>
                <a:srgbClr val="FFFFFF"/>
              </a:solidFill>
              <a:latin typeface="Arial"/>
              <a:ea typeface="Arial"/>
              <a:cs typeface="Arial"/>
              <a:sym typeface="Arial"/>
            </a:endParaRPr>
          </a:p>
        </p:txBody>
      </p:sp>
      <p:sp>
        <p:nvSpPr>
          <p:cNvPr id="185" name="Google Shape;185;p20"/>
          <p:cNvSpPr txBox="1">
            <a:spLocks noGrp="1"/>
          </p:cNvSpPr>
          <p:nvPr>
            <p:ph type="body" idx="1"/>
          </p:nvPr>
        </p:nvSpPr>
        <p:spPr>
          <a:xfrm>
            <a:off x="1297500" y="3343250"/>
            <a:ext cx="7038900" cy="12396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Arial"/>
              <a:buChar char="★"/>
            </a:pPr>
            <a:r>
              <a:rPr lang="en-GB" sz="1500" b="1" dirty="0">
                <a:latin typeface="Arial"/>
                <a:ea typeface="Arial"/>
                <a:cs typeface="Arial"/>
                <a:sym typeface="Arial"/>
              </a:rPr>
              <a:t>Based on the performance of the microcontroller</a:t>
            </a:r>
            <a:endParaRPr sz="1500" b="1" dirty="0">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Small Scale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Medium Scale</a:t>
            </a:r>
            <a:endParaRPr sz="1500" dirty="0">
              <a:solidFill>
                <a:srgbClr val="FFFFFF"/>
              </a:solidFill>
              <a:latin typeface="Arial"/>
              <a:ea typeface="Arial"/>
              <a:cs typeface="Arial"/>
              <a:sym typeface="Arial"/>
            </a:endParaRPr>
          </a:p>
          <a:p>
            <a:pPr marL="914400" lvl="1" indent="-323850" algn="l" rtl="0">
              <a:spcBef>
                <a:spcPts val="0"/>
              </a:spcBef>
              <a:spcAft>
                <a:spcPts val="0"/>
              </a:spcAft>
              <a:buClr>
                <a:srgbClr val="FFFFFF"/>
              </a:buClr>
              <a:buSzPts val="1500"/>
              <a:buFont typeface="Arial"/>
              <a:buChar char="➢"/>
            </a:pPr>
            <a:r>
              <a:rPr lang="en-GB" sz="1500" dirty="0">
                <a:solidFill>
                  <a:srgbClr val="FFFFFF"/>
                </a:solidFill>
                <a:latin typeface="Arial"/>
                <a:ea typeface="Arial"/>
                <a:cs typeface="Arial"/>
                <a:sym typeface="Arial"/>
              </a:rPr>
              <a:t>Sophisticated</a:t>
            </a:r>
            <a:endParaRPr sz="1500" dirty="0">
              <a:solidFill>
                <a:srgbClr val="FFFFFF"/>
              </a:solidFill>
              <a:latin typeface="Arial"/>
              <a:ea typeface="Arial"/>
              <a:cs typeface="Arial"/>
              <a:sym typeface="Arial"/>
            </a:endParaRPr>
          </a:p>
        </p:txBody>
      </p:sp>
      <p:sp>
        <p:nvSpPr>
          <p:cNvPr id="2" name="Google Shape;159;p17">
            <a:extLst>
              <a:ext uri="{FF2B5EF4-FFF2-40B4-BE49-F238E27FC236}">
                <a16:creationId xmlns:a16="http://schemas.microsoft.com/office/drawing/2014/main" id="{A0F3F0F4-01D4-4FD2-B20F-08FAFE78FD17}"/>
              </a:ext>
            </a:extLst>
          </p:cNvPr>
          <p:cNvSpPr/>
          <p:nvPr/>
        </p:nvSpPr>
        <p:spPr>
          <a:xfrm>
            <a:off x="786073" y="344589"/>
            <a:ext cx="5479646"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2300" b="1" dirty="0">
                <a:solidFill>
                  <a:schemeClr val="lt1"/>
                </a:solidFill>
              </a:rPr>
              <a:t>Classification of embedded systems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1"/>
          <p:cNvSpPr txBox="1">
            <a:spLocks noGrp="1"/>
          </p:cNvSpPr>
          <p:nvPr>
            <p:ph type="body" idx="1"/>
          </p:nvPr>
        </p:nvSpPr>
        <p:spPr>
          <a:xfrm>
            <a:off x="3241964" y="1539700"/>
            <a:ext cx="5548236" cy="150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solidFill>
                  <a:srgbClr val="FFFFFF"/>
                </a:solidFill>
                <a:latin typeface="Arial"/>
                <a:ea typeface="Arial"/>
                <a:cs typeface="Arial"/>
                <a:sym typeface="Arial"/>
              </a:rPr>
              <a:t>Embedded System in which specific task is to be done in specific period of time.</a:t>
            </a:r>
            <a:endParaRPr sz="1500" b="1" dirty="0">
              <a:solidFill>
                <a:srgbClr val="FFFFFF"/>
              </a:solidFill>
              <a:latin typeface="Arial"/>
              <a:ea typeface="Arial"/>
              <a:cs typeface="Arial"/>
              <a:sym typeface="Arial"/>
            </a:endParaRPr>
          </a:p>
          <a:p>
            <a:pPr marL="0" lvl="0" indent="0" algn="l" rtl="0">
              <a:spcBef>
                <a:spcPts val="0"/>
              </a:spcBef>
              <a:spcAft>
                <a:spcPts val="0"/>
              </a:spcAft>
              <a:buNone/>
            </a:pPr>
            <a:r>
              <a:rPr lang="en-GB" sz="1500" b="1" dirty="0">
                <a:solidFill>
                  <a:srgbClr val="FFFFFF"/>
                </a:solidFill>
                <a:latin typeface="Arial"/>
                <a:ea typeface="Arial"/>
                <a:cs typeface="Arial"/>
                <a:sym typeface="Arial"/>
              </a:rPr>
              <a:t>	It is further classified into two types -</a:t>
            </a:r>
            <a:endParaRPr sz="1500" b="1" dirty="0">
              <a:solidFill>
                <a:srgbClr val="FFFFFF"/>
              </a:solidFill>
              <a:latin typeface="Arial"/>
              <a:ea typeface="Arial"/>
              <a:cs typeface="Arial"/>
              <a:sym typeface="Arial"/>
            </a:endParaRPr>
          </a:p>
          <a:p>
            <a:pPr marL="914400" lvl="0" indent="-323850" algn="l" rtl="0">
              <a:spcBef>
                <a:spcPts val="0"/>
              </a:spcBef>
              <a:spcAft>
                <a:spcPts val="0"/>
              </a:spcAft>
              <a:buClr>
                <a:srgbClr val="FFFFFF"/>
              </a:buClr>
              <a:buSzPts val="1500"/>
              <a:buFont typeface="Arial"/>
              <a:buAutoNum type="arabicPeriod"/>
            </a:pPr>
            <a:r>
              <a:rPr lang="en-GB" sz="1500" b="1" dirty="0">
                <a:solidFill>
                  <a:srgbClr val="FFFFFF"/>
                </a:solidFill>
                <a:latin typeface="Arial"/>
                <a:ea typeface="Arial"/>
                <a:cs typeface="Arial"/>
                <a:sym typeface="Arial"/>
              </a:rPr>
              <a:t>Hard real time : System have very strict deadline</a:t>
            </a:r>
            <a:endParaRPr sz="1500" b="1" dirty="0">
              <a:solidFill>
                <a:srgbClr val="FFFFFF"/>
              </a:solidFill>
              <a:latin typeface="Arial"/>
              <a:ea typeface="Arial"/>
              <a:cs typeface="Arial"/>
              <a:sym typeface="Arial"/>
            </a:endParaRPr>
          </a:p>
          <a:p>
            <a:pPr marL="914400" lvl="0" indent="-323850" algn="l" rtl="0">
              <a:spcBef>
                <a:spcPts val="0"/>
              </a:spcBef>
              <a:spcAft>
                <a:spcPts val="0"/>
              </a:spcAft>
              <a:buClr>
                <a:srgbClr val="FFFFFF"/>
              </a:buClr>
              <a:buSzPts val="1500"/>
              <a:buFont typeface="Arial"/>
              <a:buAutoNum type="arabicPeriod"/>
            </a:pPr>
            <a:r>
              <a:rPr lang="en-GB" sz="1500" b="1" dirty="0">
                <a:solidFill>
                  <a:srgbClr val="FFFFFF"/>
                </a:solidFill>
                <a:latin typeface="Arial"/>
                <a:ea typeface="Arial"/>
                <a:cs typeface="Arial"/>
                <a:sym typeface="Arial"/>
              </a:rPr>
              <a:t>Soft real time : System don’t have strict deadline</a:t>
            </a:r>
            <a:endParaRPr sz="1500" b="1" dirty="0">
              <a:solidFill>
                <a:srgbClr val="FFFFFF"/>
              </a:solidFill>
              <a:latin typeface="Arial"/>
              <a:ea typeface="Arial"/>
              <a:cs typeface="Arial"/>
              <a:sym typeface="Arial"/>
            </a:endParaRPr>
          </a:p>
        </p:txBody>
      </p:sp>
      <p:sp>
        <p:nvSpPr>
          <p:cNvPr id="192" name="Google Shape;192;p21"/>
          <p:cNvSpPr txBox="1">
            <a:spLocks noGrp="1"/>
          </p:cNvSpPr>
          <p:nvPr>
            <p:ph type="body" idx="1"/>
          </p:nvPr>
        </p:nvSpPr>
        <p:spPr>
          <a:xfrm>
            <a:off x="3241964" y="3510850"/>
            <a:ext cx="5548236"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Arial"/>
                <a:ea typeface="Arial"/>
                <a:cs typeface="Arial"/>
                <a:sym typeface="Arial"/>
              </a:rPr>
              <a:t>Stand alone embedded systems don't need a bunch system sort of a pc, it works by itself.</a:t>
            </a:r>
            <a:endParaRPr sz="1800" b="1" dirty="0">
              <a:latin typeface="Arial"/>
              <a:ea typeface="Arial"/>
              <a:cs typeface="Arial"/>
              <a:sym typeface="Arial"/>
            </a:endParaRPr>
          </a:p>
        </p:txBody>
      </p:sp>
      <p:sp>
        <p:nvSpPr>
          <p:cNvPr id="3" name="Google Shape;159;p17">
            <a:extLst>
              <a:ext uri="{FF2B5EF4-FFF2-40B4-BE49-F238E27FC236}">
                <a16:creationId xmlns:a16="http://schemas.microsoft.com/office/drawing/2014/main" id="{4A3C9D47-D27D-44D6-A5CE-80FF79A3BFE1}"/>
              </a:ext>
            </a:extLst>
          </p:cNvPr>
          <p:cNvSpPr/>
          <p:nvPr/>
        </p:nvSpPr>
        <p:spPr>
          <a:xfrm>
            <a:off x="786073" y="344589"/>
            <a:ext cx="6300527" cy="630000"/>
          </a:xfrm>
          <a:prstGeom prst="snip2DiagRect">
            <a:avLst>
              <a:gd name="adj1" fmla="val 0"/>
              <a:gd name="adj2" fmla="val 36459"/>
            </a:avLst>
          </a:prstGeom>
          <a:no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300" b="1" dirty="0">
                <a:solidFill>
                  <a:srgbClr val="FFFFFF"/>
                </a:solidFill>
              </a:rPr>
              <a:t>Based on application and functional area</a:t>
            </a:r>
            <a:endParaRPr lang="en-GB" sz="2300" dirty="0">
              <a:solidFill>
                <a:schemeClr val="lt1"/>
              </a:solidFill>
            </a:endParaRPr>
          </a:p>
        </p:txBody>
      </p:sp>
      <p:grpSp>
        <p:nvGrpSpPr>
          <p:cNvPr id="11" name="Google Shape;5113;p65">
            <a:extLst>
              <a:ext uri="{FF2B5EF4-FFF2-40B4-BE49-F238E27FC236}">
                <a16:creationId xmlns:a16="http://schemas.microsoft.com/office/drawing/2014/main" id="{E3A9C8B5-2DFE-4D75-A2F9-45EC42E36816}"/>
              </a:ext>
            </a:extLst>
          </p:cNvPr>
          <p:cNvGrpSpPr/>
          <p:nvPr/>
        </p:nvGrpSpPr>
        <p:grpSpPr>
          <a:xfrm>
            <a:off x="1007087" y="1909108"/>
            <a:ext cx="2215427" cy="667223"/>
            <a:chOff x="4411970" y="2726085"/>
            <a:chExt cx="643106" cy="193659"/>
          </a:xfrm>
        </p:grpSpPr>
        <p:sp>
          <p:nvSpPr>
            <p:cNvPr id="12" name="Google Shape;5114;p65">
              <a:extLst>
                <a:ext uri="{FF2B5EF4-FFF2-40B4-BE49-F238E27FC236}">
                  <a16:creationId xmlns:a16="http://schemas.microsoft.com/office/drawing/2014/main" id="{4F0A1AB4-D4FE-4036-AD81-91BF9B2E9BDC}"/>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115;p65">
              <a:extLst>
                <a:ext uri="{FF2B5EF4-FFF2-40B4-BE49-F238E27FC236}">
                  <a16:creationId xmlns:a16="http://schemas.microsoft.com/office/drawing/2014/main" id="{F3489027-3B0E-4BB1-93C0-ACE40E775FD5}"/>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5116;p65">
              <a:extLst>
                <a:ext uri="{FF2B5EF4-FFF2-40B4-BE49-F238E27FC236}">
                  <a16:creationId xmlns:a16="http://schemas.microsoft.com/office/drawing/2014/main" id="{8685F95A-9425-4E0F-883A-B20E4F9C2E0A}"/>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Real-Time</a:t>
              </a:r>
              <a:endParaRPr dirty="0"/>
            </a:p>
          </p:txBody>
        </p:sp>
      </p:grpSp>
      <p:grpSp>
        <p:nvGrpSpPr>
          <p:cNvPr id="15" name="Google Shape;5113;p65">
            <a:extLst>
              <a:ext uri="{FF2B5EF4-FFF2-40B4-BE49-F238E27FC236}">
                <a16:creationId xmlns:a16="http://schemas.microsoft.com/office/drawing/2014/main" id="{DA19A88F-D01E-4B29-B791-3263B9AD7FD1}"/>
              </a:ext>
            </a:extLst>
          </p:cNvPr>
          <p:cNvGrpSpPr/>
          <p:nvPr/>
        </p:nvGrpSpPr>
        <p:grpSpPr>
          <a:xfrm>
            <a:off x="1007087" y="3510540"/>
            <a:ext cx="2215427" cy="667223"/>
            <a:chOff x="4411970" y="2726085"/>
            <a:chExt cx="643106" cy="193659"/>
          </a:xfrm>
        </p:grpSpPr>
        <p:sp>
          <p:nvSpPr>
            <p:cNvPr id="16" name="Google Shape;5114;p65">
              <a:extLst>
                <a:ext uri="{FF2B5EF4-FFF2-40B4-BE49-F238E27FC236}">
                  <a16:creationId xmlns:a16="http://schemas.microsoft.com/office/drawing/2014/main" id="{1492839A-0382-425C-80C3-1D15CDC20FEE}"/>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0145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5115;p65">
              <a:extLst>
                <a:ext uri="{FF2B5EF4-FFF2-40B4-BE49-F238E27FC236}">
                  <a16:creationId xmlns:a16="http://schemas.microsoft.com/office/drawing/2014/main" id="{2012A4F6-2EBD-4051-BB86-A47864ABAA1A}"/>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82C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5116;p65">
              <a:extLst>
                <a:ext uri="{FF2B5EF4-FFF2-40B4-BE49-F238E27FC236}">
                  <a16:creationId xmlns:a16="http://schemas.microsoft.com/office/drawing/2014/main" id="{6AA76907-CAA2-41C6-A21D-393687345532}"/>
                </a:ext>
              </a:extLst>
            </p:cNvPr>
            <p:cNvSpPr/>
            <p:nvPr/>
          </p:nvSpPr>
          <p:spPr>
            <a:xfrm>
              <a:off x="4456805"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Stand Alone</a:t>
              </a:r>
              <a:endParaRPr dirty="0"/>
            </a:p>
          </p:txBody>
        </p:sp>
      </p:grpSp>
      <p:pic>
        <p:nvPicPr>
          <p:cNvPr id="2" name="Slide9">
            <a:hlinkClick r:id="" action="ppaction://media"/>
            <a:extLst>
              <a:ext uri="{FF2B5EF4-FFF2-40B4-BE49-F238E27FC236}">
                <a16:creationId xmlns:a16="http://schemas.microsoft.com/office/drawing/2014/main" id="{D56C8EE5-1118-46E2-BA08-5F69317981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7927" y="3649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58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TotalTime>
  <Words>1370</Words>
  <Application>Microsoft Office PowerPoint</Application>
  <PresentationFormat>On-screen Show (16:9)</PresentationFormat>
  <Paragraphs>131</Paragraphs>
  <Slides>21</Slides>
  <Notes>20</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Montserrat</vt:lpstr>
      <vt:lpstr>Arial</vt:lpstr>
      <vt:lpstr>Verdana</vt:lpstr>
      <vt:lpstr>Times New Roman</vt:lpstr>
      <vt:lpstr>Lato</vt:lpstr>
      <vt:lpstr>Courier New</vt:lpstr>
      <vt:lpstr>Focus</vt:lpstr>
      <vt:lpstr>Group ID - 6 Question No. - 4c</vt:lpstr>
      <vt:lpstr>Operating System  </vt:lpstr>
      <vt:lpstr>Problem</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ID - 6 Question No. - 4c</dc:title>
  <cp:lastModifiedBy>Avneesh Kumar</cp:lastModifiedBy>
  <cp:revision>12</cp:revision>
  <dcterms:modified xsi:type="dcterms:W3CDTF">2020-09-03T16:57:38Z</dcterms:modified>
</cp:coreProperties>
</file>